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98" r:id="rId5"/>
    <p:sldId id="283" r:id="rId6"/>
    <p:sldId id="297" r:id="rId7"/>
    <p:sldId id="284" r:id="rId8"/>
    <p:sldId id="315" r:id="rId9"/>
    <p:sldId id="317" r:id="rId10"/>
    <p:sldId id="293" r:id="rId11"/>
    <p:sldId id="294" r:id="rId12"/>
    <p:sldId id="302" r:id="rId13"/>
    <p:sldId id="295" r:id="rId14"/>
    <p:sldId id="303" r:id="rId15"/>
    <p:sldId id="305" r:id="rId16"/>
    <p:sldId id="306" r:id="rId17"/>
    <p:sldId id="307" r:id="rId18"/>
    <p:sldId id="308" r:id="rId19"/>
    <p:sldId id="309" r:id="rId20"/>
    <p:sldId id="310" r:id="rId21"/>
    <p:sldId id="318" r:id="rId22"/>
    <p:sldId id="312"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2" autoAdjust="0"/>
  </p:normalViewPr>
  <p:slideViewPr>
    <p:cSldViewPr snapToGrid="0">
      <p:cViewPr varScale="1">
        <p:scale>
          <a:sx n="108" d="100"/>
          <a:sy n="108" d="100"/>
        </p:scale>
        <p:origin x="714" y="102"/>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Company 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8/13/2020</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8/13/2020</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sz="800" b="1" i="0" u="none" strike="noStrike" kern="1200" cap="none" spc="0" normalizeH="0" baseline="0" noProof="0" dirty="0">
                <a:ln>
                  <a:noFill/>
                </a:ln>
                <a:solidFill>
                  <a:schemeClr val="tx1"/>
                </a:solidFill>
                <a:effectLst/>
                <a:uLnTx/>
                <a:uFillTx/>
                <a:latin typeface="American Typewriter" pitchFamily="-80" charset="0"/>
                <a:ea typeface="+mn-ea"/>
                <a:cs typeface="Arial" panose="020B0604020202020204" pitchFamily="34" charset="0"/>
              </a:rPr>
              <a:t>Arbitrary process of licensing - during the political negotiation process, against some negotiated way forward to level the playing field.</a:t>
            </a:r>
          </a:p>
          <a:p>
            <a:endParaRPr kumimoji="0" lang="en-US" sz="800" b="1" i="0" u="none" strike="noStrike" kern="1200" cap="none" spc="0" normalizeH="0" baseline="0" noProof="0" dirty="0">
              <a:ln>
                <a:noFill/>
              </a:ln>
              <a:solidFill>
                <a:schemeClr val="tx1"/>
              </a:solidFill>
              <a:effectLst/>
              <a:uLnTx/>
              <a:uFillTx/>
              <a:latin typeface="American Typewriter" pitchFamily="-80"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1" i="0" u="none" strike="noStrike" kern="1200" cap="none" spc="0" normalizeH="0" baseline="0" noProof="0" dirty="0">
                <a:ln>
                  <a:noFill/>
                </a:ln>
                <a:solidFill>
                  <a:schemeClr val="tx1"/>
                </a:solidFill>
                <a:effectLst/>
                <a:uLnTx/>
                <a:uFillTx/>
                <a:latin typeface="American Typewriter" pitchFamily="-80" charset="0"/>
                <a:ea typeface="+mn-ea"/>
                <a:cs typeface="Arial" panose="020B0604020202020204" pitchFamily="34" charset="0"/>
              </a:rPr>
              <a:t>• Even after democracy, IBA’s operation outside of a policy framework - thereby no proper </a:t>
            </a:r>
            <a:r>
              <a:rPr kumimoji="0" lang="en-US" altLang="en-US" sz="800" b="1" i="0" u="none" strike="noStrike" kern="1200" cap="none" spc="0" normalizeH="0" baseline="0" noProof="0" dirty="0" err="1">
                <a:ln>
                  <a:noFill/>
                </a:ln>
                <a:solidFill>
                  <a:schemeClr val="tx1"/>
                </a:solidFill>
                <a:effectLst/>
                <a:uLnTx/>
                <a:uFillTx/>
                <a:latin typeface="American Typewriter" pitchFamily="-80" charset="0"/>
                <a:ea typeface="+mn-ea"/>
                <a:cs typeface="Arial" panose="020B0604020202020204" pitchFamily="34" charset="0"/>
              </a:rPr>
              <a:t>prioritisation</a:t>
            </a:r>
            <a:r>
              <a:rPr kumimoji="0" lang="en-US" altLang="en-US" sz="800" b="1" i="0" u="none" strike="noStrike" kern="1200" cap="none" spc="0" normalizeH="0" baseline="0" noProof="0" dirty="0">
                <a:ln>
                  <a:noFill/>
                </a:ln>
                <a:solidFill>
                  <a:schemeClr val="tx1"/>
                </a:solidFill>
                <a:effectLst/>
                <a:uLnTx/>
                <a:uFillTx/>
                <a:latin typeface="American Typewriter" pitchFamily="-80" charset="0"/>
                <a:ea typeface="+mn-ea"/>
                <a:cs typeface="Arial" panose="020B0604020202020204" pitchFamily="34" charset="0"/>
              </a:rPr>
              <a:t> of disadvantaged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800" b="1" i="0" u="none" strike="noStrike" kern="1200" cap="none" spc="0" normalizeH="0" baseline="0" noProof="0" dirty="0">
              <a:ln>
                <a:noFill/>
              </a:ln>
              <a:solidFill>
                <a:schemeClr val="tx1"/>
              </a:solidFill>
              <a:effectLst/>
              <a:uLnTx/>
              <a:uFillTx/>
              <a:latin typeface="American Typewriter" pitchFamily="-80"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1" i="0" u="none" strike="noStrike" kern="1200" cap="none" spc="0" normalizeH="0" baseline="0" noProof="0" dirty="0">
                <a:ln>
                  <a:noFill/>
                </a:ln>
                <a:solidFill>
                  <a:schemeClr val="tx1"/>
                </a:solidFill>
                <a:effectLst/>
                <a:uLnTx/>
                <a:uFillTx/>
                <a:latin typeface="American Typewriter" pitchFamily="-80" charset="0"/>
                <a:ea typeface="+mn-ea"/>
                <a:cs typeface="Arial" panose="020B0604020202020204" pitchFamily="34" charset="0"/>
              </a:rPr>
              <a:t>Activists were absorbed into government and other industry players, weakening the NGO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800" b="1" i="0" u="none" strike="noStrike" kern="1200" cap="none" spc="0" normalizeH="0" baseline="0" noProof="0" dirty="0">
              <a:ln>
                <a:noFill/>
              </a:ln>
              <a:solidFill>
                <a:schemeClr val="tx1"/>
              </a:solidFill>
              <a:effectLst/>
              <a:uLnTx/>
              <a:uFillTx/>
              <a:latin typeface="American Typewriter" pitchFamily="-80"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800" b="1" dirty="0">
                <a:latin typeface="American Typewriter" pitchFamily="-80" charset="0"/>
              </a:rPr>
              <a:t>Equally as we trained community radio people, they were poached by higher paying radio stations - public and commercial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800" b="1" i="0" u="none" strike="noStrike" kern="1200" cap="none" spc="0" normalizeH="0" baseline="0" noProof="0" dirty="0">
              <a:ln>
                <a:noFill/>
              </a:ln>
              <a:solidFill>
                <a:schemeClr val="tx1"/>
              </a:solidFill>
              <a:effectLst/>
              <a:uLnTx/>
              <a:uFillTx/>
              <a:latin typeface="American Typewriter" pitchFamily="-80" charset="0"/>
              <a:ea typeface="+mn-ea"/>
              <a:cs typeface="Arial" panose="020B0604020202020204" pitchFamily="34" charset="0"/>
            </a:endParaRPr>
          </a:p>
          <a:p>
            <a:endParaRPr lang="en-ZA" sz="800"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6</a:t>
            </a:fld>
            <a:endParaRPr lang="en-US" noProof="0"/>
          </a:p>
        </p:txBody>
      </p:sp>
    </p:spTree>
    <p:extLst>
      <p:ext uri="{BB962C8B-B14F-4D97-AF65-F5344CB8AC3E}">
        <p14:creationId xmlns:p14="http://schemas.microsoft.com/office/powerpoint/2010/main" val="2565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Other critical donors like Dutch based donors, Open Society Foundation South Africa, and others</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a:p>
        </p:txBody>
      </p:sp>
    </p:spTree>
    <p:extLst>
      <p:ext uri="{BB962C8B-B14F-4D97-AF65-F5344CB8AC3E}">
        <p14:creationId xmlns:p14="http://schemas.microsoft.com/office/powerpoint/2010/main" val="2342790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Next time when there’s more time we will show how the audience grew from the first audience measurement to now.</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a:p>
        </p:txBody>
      </p:sp>
    </p:spTree>
    <p:extLst>
      <p:ext uri="{BB962C8B-B14F-4D97-AF65-F5344CB8AC3E}">
        <p14:creationId xmlns:p14="http://schemas.microsoft.com/office/powerpoint/2010/main" val="170091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sector was vulnerable, no insurance, no proper equipment. The was greater need for resource lobby which later led to the formation of the MDDA.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9</a:t>
            </a:fld>
            <a:endParaRPr lang="en-US" noProof="0"/>
          </a:p>
        </p:txBody>
      </p:sp>
    </p:spTree>
    <p:extLst>
      <p:ext uri="{BB962C8B-B14F-4D97-AF65-F5344CB8AC3E}">
        <p14:creationId xmlns:p14="http://schemas.microsoft.com/office/powerpoint/2010/main" val="125178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a:p>
        </p:txBody>
      </p:sp>
    </p:spTree>
    <p:extLst>
      <p:ext uri="{BB962C8B-B14F-4D97-AF65-F5344CB8AC3E}">
        <p14:creationId xmlns:p14="http://schemas.microsoft.com/office/powerpoint/2010/main" val="325017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12</a:t>
            </a:fld>
            <a:endParaRPr lang="en-US" noProof="0"/>
          </a:p>
        </p:txBody>
      </p:sp>
    </p:spTree>
    <p:extLst>
      <p:ext uri="{BB962C8B-B14F-4D97-AF65-F5344CB8AC3E}">
        <p14:creationId xmlns:p14="http://schemas.microsoft.com/office/powerpoint/2010/main" val="205222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Later donors moved out and DOC introduced its community broadcast support program which had different aspect including content development, training, and infrastructure.</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16</a:t>
            </a:fld>
            <a:endParaRPr lang="en-US" noProof="0"/>
          </a:p>
        </p:txBody>
      </p:sp>
    </p:spTree>
    <p:extLst>
      <p:ext uri="{BB962C8B-B14F-4D97-AF65-F5344CB8AC3E}">
        <p14:creationId xmlns:p14="http://schemas.microsoft.com/office/powerpoint/2010/main" val="225214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merican Typewriter" pitchFamily="-80" charset="0"/>
              </a:rPr>
              <a:t>(Lack of proper support by the SITAs)</a:t>
            </a:r>
          </a:p>
          <a:p>
            <a:endParaRPr lang="en-ZA"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19</a:t>
            </a:fld>
            <a:endParaRPr lang="en-US" noProof="0"/>
          </a:p>
        </p:txBody>
      </p:sp>
    </p:spTree>
    <p:extLst>
      <p:ext uri="{BB962C8B-B14F-4D97-AF65-F5344CB8AC3E}">
        <p14:creationId xmlns:p14="http://schemas.microsoft.com/office/powerpoint/2010/main" val="104644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fi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2.jpe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705622" y="2811053"/>
            <a:ext cx="9486378" cy="1261295"/>
          </a:xfrm>
        </p:spPr>
        <p:txBody>
          <a:bodyPr/>
          <a:lstStyle/>
          <a:p>
            <a:r>
              <a:rPr lang="en-US" sz="4400" dirty="0"/>
              <a:t>COMMUNITY RADIO HISTORY AND ROLE</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676405" y="4061039"/>
            <a:ext cx="9104183" cy="580921"/>
          </a:xfrm>
        </p:spPr>
        <p:txBody>
          <a:bodyPr/>
          <a:lstStyle/>
          <a:p>
            <a:r>
              <a:rPr lang="en-US" dirty="0"/>
              <a:t>COMMUNITY MEDIA SUSTAINABILITY CONSULTATIVE CONFERENCE: 13 – 14 AUGUST 2020</a:t>
            </a:r>
          </a:p>
        </p:txBody>
      </p:sp>
      <p:pic>
        <p:nvPicPr>
          <p:cNvPr id="2" name="Picture 1">
            <a:extLst>
              <a:ext uri="{FF2B5EF4-FFF2-40B4-BE49-F238E27FC236}">
                <a16:creationId xmlns:a16="http://schemas.microsoft.com/office/drawing/2014/main" id="{36A1115C-4B80-4BF2-8414-95DB1DA6DA0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80588" y="579168"/>
            <a:ext cx="2411412" cy="967568"/>
          </a:xfrm>
          <a:prstGeom prst="rect">
            <a:avLst/>
          </a:prstGeom>
          <a:noFill/>
        </p:spPr>
      </p:pic>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7129-D582-495A-8F4B-6B9075899DD6}"/>
              </a:ext>
            </a:extLst>
          </p:cNvPr>
          <p:cNvSpPr>
            <a:spLocks noGrp="1"/>
          </p:cNvSpPr>
          <p:nvPr>
            <p:ph type="title"/>
          </p:nvPr>
        </p:nvSpPr>
        <p:spPr/>
        <p:txBody>
          <a:bodyPr/>
          <a:lstStyle/>
          <a:p>
            <a:r>
              <a:rPr lang="en-US" dirty="0"/>
              <a:t>EARLY IRRITANTS</a:t>
            </a:r>
          </a:p>
        </p:txBody>
      </p:sp>
      <p:sp>
        <p:nvSpPr>
          <p:cNvPr id="3" name="Text Placeholder 2">
            <a:extLst>
              <a:ext uri="{FF2B5EF4-FFF2-40B4-BE49-F238E27FC236}">
                <a16:creationId xmlns:a16="http://schemas.microsoft.com/office/drawing/2014/main" id="{F204AFD2-303D-4B48-AA3E-C96B74D8127A}"/>
              </a:ext>
            </a:extLst>
          </p:cNvPr>
          <p:cNvSpPr>
            <a:spLocks noGrp="1"/>
          </p:cNvSpPr>
          <p:nvPr>
            <p:ph type="body" sz="quarter" idx="32"/>
          </p:nvPr>
        </p:nvSpPr>
        <p:spPr>
          <a:xfrm>
            <a:off x="431800" y="1008000"/>
            <a:ext cx="11339513" cy="5088000"/>
          </a:xfrm>
        </p:spPr>
        <p:txBody>
          <a:bodyPr/>
          <a:lstStyle/>
          <a:p>
            <a:r>
              <a:rPr lang="en-US" altLang="en-US" b="1" dirty="0">
                <a:solidFill>
                  <a:schemeClr val="tx1"/>
                </a:solidFill>
                <a:latin typeface="American Typewriter" pitchFamily="-80" charset="0"/>
              </a:rPr>
              <a:t>T</a:t>
            </a:r>
            <a:r>
              <a:rPr lang="en-US" altLang="en-US" sz="1800" b="1" dirty="0">
                <a:solidFill>
                  <a:schemeClr val="tx1"/>
                </a:solidFill>
                <a:latin typeface="American Typewriter" pitchFamily="-80" charset="0"/>
              </a:rPr>
              <a:t>he sale of transmitters to right / white stations in the period before the 1994 election (by the SABC) at a time when disadvantaged communities were facing financial barriers to owning transmitters or paying SENTECH signal distribution fees</a:t>
            </a:r>
            <a:endParaRPr lang="en-US" altLang="en-US" b="1" dirty="0">
              <a:solidFill>
                <a:schemeClr val="tx1"/>
              </a:solidFill>
            </a:endParaRPr>
          </a:p>
          <a:p>
            <a:endParaRPr lang="en-US" dirty="0"/>
          </a:p>
        </p:txBody>
      </p:sp>
      <p:sp>
        <p:nvSpPr>
          <p:cNvPr id="6" name="Slide Number Placeholder 5">
            <a:extLst>
              <a:ext uri="{FF2B5EF4-FFF2-40B4-BE49-F238E27FC236}">
                <a16:creationId xmlns:a16="http://schemas.microsoft.com/office/drawing/2014/main" id="{4B379698-AB4C-493D-BF95-F5781FDF2AC5}"/>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10</a:t>
            </a:fld>
            <a:endParaRPr lang="en-US" dirty="0"/>
          </a:p>
        </p:txBody>
      </p:sp>
      <p:pic>
        <p:nvPicPr>
          <p:cNvPr id="7" name="Picture 6">
            <a:extLst>
              <a:ext uri="{FF2B5EF4-FFF2-40B4-BE49-F238E27FC236}">
                <a16:creationId xmlns:a16="http://schemas.microsoft.com/office/drawing/2014/main" id="{B596B443-2833-4AA2-987E-4CF4E4C4A9A4}"/>
              </a:ext>
            </a:extLst>
          </p:cNvPr>
          <p:cNvPicPr>
            <a:picLocks noChangeAspect="1"/>
          </p:cNvPicPr>
          <p:nvPr/>
        </p:nvPicPr>
        <p:blipFill>
          <a:blip r:embed="rId2"/>
          <a:stretch>
            <a:fillRect/>
          </a:stretch>
        </p:blipFill>
        <p:spPr>
          <a:xfrm>
            <a:off x="2513192" y="2095500"/>
            <a:ext cx="7165615" cy="4000500"/>
          </a:xfrm>
          <a:prstGeom prst="rect">
            <a:avLst/>
          </a:prstGeom>
        </p:spPr>
      </p:pic>
      <p:pic>
        <p:nvPicPr>
          <p:cNvPr id="9" name="Picture 8">
            <a:extLst>
              <a:ext uri="{FF2B5EF4-FFF2-40B4-BE49-F238E27FC236}">
                <a16:creationId xmlns:a16="http://schemas.microsoft.com/office/drawing/2014/main" id="{F8C8D61A-714B-4688-9EF3-39CD79375D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257542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A675-B3B3-4B3F-82FD-4BBF718DE7BC}"/>
              </a:ext>
            </a:extLst>
          </p:cNvPr>
          <p:cNvSpPr>
            <a:spLocks noGrp="1"/>
          </p:cNvSpPr>
          <p:nvPr>
            <p:ph type="title"/>
          </p:nvPr>
        </p:nvSpPr>
        <p:spPr/>
        <p:txBody>
          <a:bodyPr/>
          <a:lstStyle/>
          <a:p>
            <a:r>
              <a:rPr lang="en-ZA" dirty="0"/>
              <a:t>EARLY SUCCESSES</a:t>
            </a:r>
          </a:p>
        </p:txBody>
      </p:sp>
      <p:sp>
        <p:nvSpPr>
          <p:cNvPr id="3" name="Text Placeholder 2">
            <a:extLst>
              <a:ext uri="{FF2B5EF4-FFF2-40B4-BE49-F238E27FC236}">
                <a16:creationId xmlns:a16="http://schemas.microsoft.com/office/drawing/2014/main" id="{A7D1B5B5-8108-49EB-8113-0DC13B003338}"/>
              </a:ext>
            </a:extLst>
          </p:cNvPr>
          <p:cNvSpPr>
            <a:spLocks noGrp="1"/>
          </p:cNvSpPr>
          <p:nvPr>
            <p:ph type="body" sz="quarter" idx="32"/>
          </p:nvPr>
        </p:nvSpPr>
        <p:spPr/>
        <p:txBody>
          <a:bodyPr/>
          <a:lstStyle/>
          <a:p>
            <a:pPr>
              <a:lnSpc>
                <a:spcPct val="90000"/>
              </a:lnSpc>
            </a:pPr>
            <a:r>
              <a:rPr lang="en-US" altLang="en-US" sz="2800" b="1" dirty="0">
                <a:solidFill>
                  <a:schemeClr val="tx1"/>
                </a:solidFill>
                <a:latin typeface="American Typewriter" pitchFamily="-80" charset="0"/>
              </a:rPr>
              <a:t>The campaign for independent broadcasting (Western Cape) and later the Campaign for Open Media involved key community radio pioneers. </a:t>
            </a:r>
          </a:p>
          <a:p>
            <a:pPr>
              <a:lnSpc>
                <a:spcPct val="90000"/>
              </a:lnSpc>
            </a:pPr>
            <a:endParaRPr lang="en-US" altLang="en-US" sz="2800" b="1" dirty="0">
              <a:solidFill>
                <a:schemeClr val="tx1"/>
              </a:solidFill>
              <a:latin typeface="American Typewriter" pitchFamily="-80" charset="0"/>
            </a:endParaRPr>
          </a:p>
          <a:p>
            <a:pPr>
              <a:lnSpc>
                <a:spcPct val="90000"/>
              </a:lnSpc>
            </a:pPr>
            <a:r>
              <a:rPr lang="en-US" altLang="en-US" sz="2800" b="1" dirty="0">
                <a:solidFill>
                  <a:schemeClr val="tx1"/>
                </a:solidFill>
                <a:latin typeface="American Typewriter" pitchFamily="-80" charset="0"/>
              </a:rPr>
              <a:t>The formation of Bush Radio as a spearhead for community radio was key to visibility, sustained training prior to broadcasting and for the rich debate and plans laid out at the regular Open Forums.</a:t>
            </a:r>
          </a:p>
          <a:p>
            <a:pPr>
              <a:lnSpc>
                <a:spcPct val="90000"/>
              </a:lnSpc>
            </a:pPr>
            <a:endParaRPr lang="en-US" altLang="en-US" sz="900" b="1" dirty="0">
              <a:solidFill>
                <a:schemeClr val="tx1"/>
              </a:solidFill>
              <a:latin typeface="American Typewriter" pitchFamily="-80" charset="0"/>
            </a:endParaRPr>
          </a:p>
          <a:p>
            <a:pPr>
              <a:lnSpc>
                <a:spcPct val="90000"/>
              </a:lnSpc>
            </a:pPr>
            <a:r>
              <a:rPr lang="en-US" altLang="en-US" sz="2800" b="1" dirty="0">
                <a:solidFill>
                  <a:schemeClr val="tx1"/>
                </a:solidFill>
                <a:latin typeface="American Typewriter" pitchFamily="-80" charset="0"/>
              </a:rPr>
              <a:t>After licensing Radio </a:t>
            </a:r>
            <a:r>
              <a:rPr lang="en-US" altLang="en-US" sz="2800" b="1" dirty="0" err="1">
                <a:solidFill>
                  <a:schemeClr val="tx1"/>
                </a:solidFill>
                <a:latin typeface="American Typewriter" pitchFamily="-80" charset="0"/>
              </a:rPr>
              <a:t>Zibonele</a:t>
            </a:r>
            <a:r>
              <a:rPr lang="en-US" altLang="en-US" sz="2800" b="1" dirty="0">
                <a:solidFill>
                  <a:schemeClr val="tx1"/>
                </a:solidFill>
                <a:latin typeface="American Typewriter" pitchFamily="-80" charset="0"/>
              </a:rPr>
              <a:t> was able to broadcast without interference, proving feasibility and establishing an important model for grass roots participation. </a:t>
            </a:r>
          </a:p>
          <a:p>
            <a:endParaRPr lang="en-ZA" dirty="0"/>
          </a:p>
        </p:txBody>
      </p:sp>
      <p:sp>
        <p:nvSpPr>
          <p:cNvPr id="4" name="Footer Placeholder 3">
            <a:extLst>
              <a:ext uri="{FF2B5EF4-FFF2-40B4-BE49-F238E27FC236}">
                <a16:creationId xmlns:a16="http://schemas.microsoft.com/office/drawing/2014/main" id="{8DA07E0E-4811-4B59-B786-4CE31C865C1D}"/>
              </a:ext>
            </a:extLst>
          </p:cNvPr>
          <p:cNvSpPr>
            <a:spLocks noGrp="1"/>
          </p:cNvSpPr>
          <p:nvPr>
            <p:ph type="ftr" sz="quarter" idx="12"/>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id="{C0F82959-366C-4B16-AC7E-2F964458BB07}"/>
              </a:ext>
            </a:extLst>
          </p:cNvPr>
          <p:cNvSpPr>
            <a:spLocks noGrp="1"/>
          </p:cNvSpPr>
          <p:nvPr>
            <p:ph type="sldNum" sz="quarter" idx="33"/>
          </p:nvPr>
        </p:nvSpPr>
        <p:spPr/>
        <p:txBody>
          <a:bodyPr/>
          <a:lstStyle/>
          <a:p>
            <a:fld id="{19B51A1E-902D-48AF-9020-955120F399B6}" type="slidenum">
              <a:rPr lang="en-US" noProof="0" smtClean="0"/>
              <a:pPr/>
              <a:t>11</a:t>
            </a:fld>
            <a:endParaRPr lang="en-US" noProof="0" dirty="0"/>
          </a:p>
        </p:txBody>
      </p:sp>
      <p:pic>
        <p:nvPicPr>
          <p:cNvPr id="7" name="Picture 6">
            <a:extLst>
              <a:ext uri="{FF2B5EF4-FFF2-40B4-BE49-F238E27FC236}">
                <a16:creationId xmlns:a16="http://schemas.microsoft.com/office/drawing/2014/main" id="{5A5269A0-4A3B-412A-BEDD-FF025D2A78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168705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37028D-ABA5-46C1-8C67-C1662E8C0077}"/>
              </a:ext>
            </a:extLst>
          </p:cNvPr>
          <p:cNvSpPr>
            <a:spLocks noGrp="1"/>
          </p:cNvSpPr>
          <p:nvPr>
            <p:ph type="title"/>
          </p:nvPr>
        </p:nvSpPr>
        <p:spPr>
          <a:xfrm>
            <a:off x="432000" y="432000"/>
            <a:ext cx="11340000" cy="432000"/>
          </a:xfrm>
        </p:spPr>
        <p:txBody>
          <a:bodyPr anchor="ctr">
            <a:normAutofit/>
          </a:bodyPr>
          <a:lstStyle/>
          <a:p>
            <a:r>
              <a:rPr lang="en-ZA" sz="3000"/>
              <a:t>EARLY NCRF INDABAS</a:t>
            </a:r>
          </a:p>
        </p:txBody>
      </p:sp>
      <p:sp>
        <p:nvSpPr>
          <p:cNvPr id="6" name="Footer Placeholder 5">
            <a:extLst>
              <a:ext uri="{FF2B5EF4-FFF2-40B4-BE49-F238E27FC236}">
                <a16:creationId xmlns:a16="http://schemas.microsoft.com/office/drawing/2014/main" id="{04F20CB1-FCA1-4838-B843-B2B24A638163}"/>
              </a:ext>
            </a:extLst>
          </p:cNvPr>
          <p:cNvSpPr>
            <a:spLocks noGrp="1"/>
          </p:cNvSpPr>
          <p:nvPr>
            <p:ph type="ftr" sz="quarter" idx="13"/>
          </p:nvPr>
        </p:nvSpPr>
        <p:spPr>
          <a:xfrm>
            <a:off x="432000" y="6439820"/>
            <a:ext cx="5664000" cy="295062"/>
          </a:xfrm>
        </p:spPr>
        <p:txBody>
          <a:bodyPr anchor="ctr">
            <a:normAutofit/>
          </a:bodyPr>
          <a:lstStyle/>
          <a:p>
            <a:pPr>
              <a:spcAft>
                <a:spcPts val="600"/>
              </a:spcAft>
            </a:pPr>
            <a:r>
              <a:rPr lang="en-US" noProof="0"/>
              <a:t>Add a footer</a:t>
            </a:r>
          </a:p>
        </p:txBody>
      </p:sp>
      <p:sp>
        <p:nvSpPr>
          <p:cNvPr id="7" name="Slide Number Placeholder 6">
            <a:extLst>
              <a:ext uri="{FF2B5EF4-FFF2-40B4-BE49-F238E27FC236}">
                <a16:creationId xmlns:a16="http://schemas.microsoft.com/office/drawing/2014/main" id="{C9692E38-EB3F-4A9B-A465-E00DAA326A3E}"/>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12</a:t>
            </a:fld>
            <a:endParaRPr lang="en-US" noProof="0"/>
          </a:p>
        </p:txBody>
      </p:sp>
      <p:sp>
        <p:nvSpPr>
          <p:cNvPr id="4" name="Text Placeholder 3">
            <a:extLst>
              <a:ext uri="{FF2B5EF4-FFF2-40B4-BE49-F238E27FC236}">
                <a16:creationId xmlns:a16="http://schemas.microsoft.com/office/drawing/2014/main" id="{EB79D334-0ABE-46F2-96FA-0AD82E6759F6}"/>
              </a:ext>
            </a:extLst>
          </p:cNvPr>
          <p:cNvSpPr>
            <a:spLocks noGrp="1"/>
          </p:cNvSpPr>
          <p:nvPr>
            <p:ph type="body" idx="1"/>
          </p:nvPr>
        </p:nvSpPr>
        <p:spPr>
          <a:xfrm>
            <a:off x="350520" y="2002479"/>
            <a:ext cx="5448115" cy="358775"/>
          </a:xfrm>
        </p:spPr>
        <p:txBody>
          <a:bodyPr anchor="b">
            <a:normAutofit/>
          </a:bodyPr>
          <a:lstStyle/>
          <a:p>
            <a:r>
              <a:rPr lang="en-ZA" dirty="0"/>
              <a:t>SUCCESSES</a:t>
            </a:r>
          </a:p>
        </p:txBody>
      </p:sp>
      <p:sp>
        <p:nvSpPr>
          <p:cNvPr id="16" name="Text Placeholder 5">
            <a:extLst>
              <a:ext uri="{FF2B5EF4-FFF2-40B4-BE49-F238E27FC236}">
                <a16:creationId xmlns:a16="http://schemas.microsoft.com/office/drawing/2014/main" id="{E2BFC7E3-A225-442A-815D-3EB0BA3FB43D}"/>
              </a:ext>
            </a:extLst>
          </p:cNvPr>
          <p:cNvSpPr>
            <a:spLocks noGrp="1"/>
          </p:cNvSpPr>
          <p:nvPr>
            <p:ph type="body" sz="quarter" idx="3"/>
          </p:nvPr>
        </p:nvSpPr>
        <p:spPr>
          <a:xfrm>
            <a:off x="6312086" y="1224128"/>
            <a:ext cx="5447914" cy="358775"/>
          </a:xfrm>
        </p:spPr>
        <p:txBody>
          <a:bodyPr/>
          <a:lstStyle/>
          <a:p>
            <a:endParaRPr lang="en-US" dirty="0"/>
          </a:p>
        </p:txBody>
      </p:sp>
      <p:pic>
        <p:nvPicPr>
          <p:cNvPr id="11" name="Picture Placeholder 10" descr="A screenshot of a cell phone&#10;&#10;Description automatically generated">
            <a:extLst>
              <a:ext uri="{FF2B5EF4-FFF2-40B4-BE49-F238E27FC236}">
                <a16:creationId xmlns:a16="http://schemas.microsoft.com/office/drawing/2014/main" id="{03814F88-D908-4615-A74E-96A4355FC668}"/>
              </a:ext>
            </a:extLst>
          </p:cNvPr>
          <p:cNvPicPr>
            <a:picLocks noGrp="1" noChangeAspect="1"/>
          </p:cNvPicPr>
          <p:nvPr>
            <p:ph sz="quarter" idx="4"/>
          </p:nvPr>
        </p:nvPicPr>
        <p:blipFill rotWithShape="1">
          <a:blip r:embed="rId3"/>
          <a:srcRect l="1298" r="2320" b="-2"/>
          <a:stretch/>
        </p:blipFill>
        <p:spPr>
          <a:xfrm>
            <a:off x="5879714" y="432000"/>
            <a:ext cx="5868086" cy="5757663"/>
          </a:xfrm>
          <a:noFill/>
        </p:spPr>
      </p:pic>
      <p:sp>
        <p:nvSpPr>
          <p:cNvPr id="5" name="Content Placeholder 4">
            <a:extLst>
              <a:ext uri="{FF2B5EF4-FFF2-40B4-BE49-F238E27FC236}">
                <a16:creationId xmlns:a16="http://schemas.microsoft.com/office/drawing/2014/main" id="{04319085-93CE-40D0-B342-CB1FBF8A4BF1}"/>
              </a:ext>
            </a:extLst>
          </p:cNvPr>
          <p:cNvSpPr>
            <a:spLocks noGrp="1"/>
          </p:cNvSpPr>
          <p:nvPr>
            <p:ph sz="half" idx="2"/>
          </p:nvPr>
        </p:nvSpPr>
        <p:spPr>
          <a:xfrm>
            <a:off x="269240" y="2616104"/>
            <a:ext cx="5447914" cy="2689929"/>
          </a:xfrm>
        </p:spPr>
        <p:txBody>
          <a:bodyPr>
            <a:normAutofit/>
          </a:bodyPr>
          <a:lstStyle/>
          <a:p>
            <a:r>
              <a:rPr lang="en-AU" altLang="en-US" b="1" dirty="0"/>
              <a:t>NCRF Healthy Station Workshop (Sept 95)</a:t>
            </a:r>
          </a:p>
          <a:p>
            <a:r>
              <a:rPr lang="en-AU" altLang="en-US" b="1" dirty="0"/>
              <a:t>NCRF First Annual Congress (May 95)</a:t>
            </a:r>
          </a:p>
          <a:p>
            <a:r>
              <a:rPr lang="en-AU" altLang="en-US" b="1" dirty="0"/>
              <a:t>NCRF Second Annual Congress (June 96)</a:t>
            </a:r>
          </a:p>
          <a:p>
            <a:r>
              <a:rPr lang="en-AU" altLang="en-US" b="1" dirty="0"/>
              <a:t>NCRF Third Annual Congress (May 97)</a:t>
            </a:r>
          </a:p>
          <a:p>
            <a:r>
              <a:rPr lang="en-AU" altLang="en-US" b="1" dirty="0"/>
              <a:t>NCRF Programming Summit (May 99)</a:t>
            </a:r>
          </a:p>
          <a:p>
            <a:r>
              <a:rPr lang="en-AU" altLang="en-US" b="1" dirty="0"/>
              <a:t>NCRF Community Media Summit </a:t>
            </a:r>
          </a:p>
          <a:p>
            <a:endParaRPr lang="en-ZA" dirty="0"/>
          </a:p>
        </p:txBody>
      </p:sp>
      <p:pic>
        <p:nvPicPr>
          <p:cNvPr id="12" name="Picture 11">
            <a:extLst>
              <a:ext uri="{FF2B5EF4-FFF2-40B4-BE49-F238E27FC236}">
                <a16:creationId xmlns:a16="http://schemas.microsoft.com/office/drawing/2014/main" id="{98EA428C-646E-4570-A48C-19C32858947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406749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340458-0E7A-42BF-9D58-D49D5C7F24B1}"/>
              </a:ext>
            </a:extLst>
          </p:cNvPr>
          <p:cNvPicPr>
            <a:picLocks noChangeAspect="1"/>
          </p:cNvPicPr>
          <p:nvPr/>
        </p:nvPicPr>
        <p:blipFill rotWithShape="1">
          <a:blip r:embed="rId2"/>
          <a:srcRect l="13059" r="23076" b="1"/>
          <a:stretch/>
        </p:blipFill>
        <p:spPr>
          <a:xfrm>
            <a:off x="6096000" y="-1"/>
            <a:ext cx="6096000" cy="6371351"/>
          </a:xfrm>
          <a:prstGeom prst="rect">
            <a:avLst/>
          </a:prstGeom>
          <a:noFill/>
        </p:spPr>
      </p:pic>
      <p:sp>
        <p:nvSpPr>
          <p:cNvPr id="14" name="Title 2">
            <a:extLst>
              <a:ext uri="{FF2B5EF4-FFF2-40B4-BE49-F238E27FC236}">
                <a16:creationId xmlns:a16="http://schemas.microsoft.com/office/drawing/2014/main" id="{46C3C078-DC84-48D3-A126-677242CB2271}"/>
              </a:ext>
            </a:extLst>
          </p:cNvPr>
          <p:cNvSpPr>
            <a:spLocks noGrp="1"/>
          </p:cNvSpPr>
          <p:nvPr>
            <p:ph type="title"/>
          </p:nvPr>
        </p:nvSpPr>
        <p:spPr>
          <a:xfrm>
            <a:off x="7111800" y="3802899"/>
            <a:ext cx="4648200" cy="985000"/>
          </a:xfrm>
        </p:spPr>
        <p:txBody>
          <a:bodyPr/>
          <a:lstStyle/>
          <a:p>
            <a:r>
              <a:rPr lang="en-US" sz="4400" dirty="0"/>
              <a:t>EARLY SUCCESSES</a:t>
            </a:r>
          </a:p>
        </p:txBody>
      </p:sp>
      <p:sp>
        <p:nvSpPr>
          <p:cNvPr id="16" name="Text Placeholder 3">
            <a:extLst>
              <a:ext uri="{FF2B5EF4-FFF2-40B4-BE49-F238E27FC236}">
                <a16:creationId xmlns:a16="http://schemas.microsoft.com/office/drawing/2014/main" id="{1FD84D96-38FE-4F86-82E9-5C03FD3A3AA1}"/>
              </a:ext>
            </a:extLst>
          </p:cNvPr>
          <p:cNvSpPr>
            <a:spLocks noGrp="1"/>
          </p:cNvSpPr>
          <p:nvPr>
            <p:ph type="body" sz="quarter" idx="32"/>
          </p:nvPr>
        </p:nvSpPr>
        <p:spPr>
          <a:xfrm>
            <a:off x="7111800" y="4787900"/>
            <a:ext cx="4648200" cy="1162800"/>
          </a:xfrm>
        </p:spPr>
        <p:txBody>
          <a:bodyPr/>
          <a:lstStyle/>
          <a:p>
            <a:r>
              <a:rPr lang="en-US" dirty="0"/>
              <a:t>STAKEHOLDERS</a:t>
            </a:r>
          </a:p>
        </p:txBody>
      </p:sp>
      <p:sp>
        <p:nvSpPr>
          <p:cNvPr id="18" name="Content Placeholder 4">
            <a:extLst>
              <a:ext uri="{FF2B5EF4-FFF2-40B4-BE49-F238E27FC236}">
                <a16:creationId xmlns:a16="http://schemas.microsoft.com/office/drawing/2014/main" id="{3713E7CB-7479-4B82-ACCC-178CEB49E84B}"/>
              </a:ext>
            </a:extLst>
          </p:cNvPr>
          <p:cNvSpPr>
            <a:spLocks noGrp="1"/>
          </p:cNvSpPr>
          <p:nvPr>
            <p:ph sz="half" idx="1"/>
          </p:nvPr>
        </p:nvSpPr>
        <p:spPr>
          <a:xfrm>
            <a:off x="240000" y="323850"/>
            <a:ext cx="5664000" cy="5626850"/>
          </a:xfrm>
        </p:spPr>
        <p:txBody>
          <a:bodyPr/>
          <a:lstStyle/>
          <a:p>
            <a:pPr marL="660400" marR="0" lvl="0" indent="-406400" algn="l" defTabSz="914400" rtl="0" eaLnBrk="1" fontAlgn="base" latinLnBrk="0" hangingPunct="1">
              <a:lnSpc>
                <a:spcPct val="90000"/>
              </a:lnSpc>
              <a:spcBef>
                <a:spcPct val="0"/>
              </a:spcBef>
              <a:spcAft>
                <a:spcPts val="2000"/>
              </a:spcAft>
              <a:buClrTx/>
              <a:buSzPct val="171000"/>
              <a:buFont typeface="Gill Sans" pitchFamily="-80" charset="0"/>
              <a:buChar char="•"/>
              <a:tabLst/>
              <a:defRPr/>
            </a:pPr>
            <a:r>
              <a:rPr kumimoji="0" lang="en-US" altLang="en-US" sz="2000" b="1" i="0" u="none" strike="noStrike" kern="1200" cap="none" spc="0" normalizeH="0" baseline="0" noProof="0" dirty="0">
                <a:ln>
                  <a:noFill/>
                </a:ln>
                <a:solidFill>
                  <a:schemeClr val="tx1"/>
                </a:solidFill>
                <a:effectLst/>
                <a:uLnTx/>
                <a:uFillTx/>
                <a:latin typeface="American Typewriter" pitchFamily="-80" charset="0"/>
                <a:ea typeface="+mn-ea"/>
                <a:cs typeface="+mn-cs"/>
              </a:rPr>
              <a:t>Getting good people on the boards of the SABC and IBA Council, MDDA was crucial to working with those </a:t>
            </a:r>
            <a:r>
              <a:rPr kumimoji="0" lang="en-US" altLang="en-US" sz="2000" b="1" i="0" u="none" strike="noStrike" kern="1200" cap="none" spc="0" normalizeH="0" baseline="0" noProof="0" dirty="0" err="1">
                <a:ln>
                  <a:noFill/>
                </a:ln>
                <a:solidFill>
                  <a:schemeClr val="tx1"/>
                </a:solidFill>
                <a:effectLst/>
                <a:uLnTx/>
                <a:uFillTx/>
                <a:latin typeface="American Typewriter" pitchFamily="-80" charset="0"/>
                <a:ea typeface="+mn-ea"/>
                <a:cs typeface="+mn-cs"/>
              </a:rPr>
              <a:t>organisations</a:t>
            </a:r>
            <a:endParaRPr kumimoji="0" lang="en-US" altLang="en-US" sz="2000" b="1" i="0" u="none" strike="noStrike" kern="1200" cap="none" spc="0" normalizeH="0" baseline="0" noProof="0" dirty="0">
              <a:ln>
                <a:noFill/>
              </a:ln>
              <a:solidFill>
                <a:schemeClr val="tx1"/>
              </a:solidFill>
              <a:effectLst/>
              <a:uLnTx/>
              <a:uFillTx/>
              <a:latin typeface="Gill Sans"/>
              <a:ea typeface="+mn-ea"/>
              <a:cs typeface="+mn-cs"/>
            </a:endParaRPr>
          </a:p>
          <a:p>
            <a:pPr marL="660400" marR="0" lvl="0" indent="-406400" algn="l" defTabSz="914400" rtl="0" eaLnBrk="1" fontAlgn="base" latinLnBrk="0" hangingPunct="1">
              <a:lnSpc>
                <a:spcPct val="90000"/>
              </a:lnSpc>
              <a:spcBef>
                <a:spcPct val="0"/>
              </a:spcBef>
              <a:spcAft>
                <a:spcPts val="2000"/>
              </a:spcAft>
              <a:buClrTx/>
              <a:buSzPct val="171000"/>
              <a:buFont typeface="Gill Sans" pitchFamily="-80" charset="0"/>
              <a:buChar char="•"/>
              <a:tabLst/>
              <a:defRPr/>
            </a:pPr>
            <a:r>
              <a:rPr kumimoji="0" lang="en-US" altLang="en-US" sz="2000" b="1" i="0" u="none" strike="noStrike" kern="1200" cap="none" spc="0" normalizeH="0" baseline="0" noProof="0" dirty="0">
                <a:ln>
                  <a:noFill/>
                </a:ln>
                <a:solidFill>
                  <a:schemeClr val="tx1"/>
                </a:solidFill>
                <a:effectLst/>
                <a:uLnTx/>
                <a:uFillTx/>
                <a:latin typeface="American Typewriter" pitchFamily="-80" charset="0"/>
                <a:ea typeface="+mn-ea"/>
                <a:cs typeface="+mn-cs"/>
              </a:rPr>
              <a:t>The altering of the ACT by the IBA to fast track community radio was an important gesture towards the need for grass roots communication </a:t>
            </a:r>
          </a:p>
          <a:p>
            <a:pPr marL="660400" marR="0" lvl="0" indent="-406400" algn="l" defTabSz="914400" rtl="0" eaLnBrk="1" fontAlgn="base" latinLnBrk="0" hangingPunct="1">
              <a:lnSpc>
                <a:spcPct val="90000"/>
              </a:lnSpc>
              <a:spcBef>
                <a:spcPct val="0"/>
              </a:spcBef>
              <a:spcAft>
                <a:spcPts val="2000"/>
              </a:spcAft>
              <a:buClrTx/>
              <a:buSzPct val="171000"/>
              <a:buFont typeface="Gill Sans" pitchFamily="-80" charset="0"/>
              <a:buChar char="•"/>
              <a:tabLst/>
              <a:defRPr/>
            </a:pPr>
            <a:r>
              <a:rPr kumimoji="0" lang="en-US" altLang="en-US" sz="2000" b="1" i="0" u="none" strike="noStrike" kern="1200" cap="none" spc="0" normalizeH="0" baseline="0" noProof="0" dirty="0">
                <a:ln>
                  <a:noFill/>
                </a:ln>
                <a:solidFill>
                  <a:schemeClr val="tx1"/>
                </a:solidFill>
                <a:effectLst/>
                <a:uLnTx/>
                <a:uFillTx/>
                <a:latin typeface="American Typewriter" pitchFamily="-80" charset="0"/>
                <a:ea typeface="+mn-ea"/>
                <a:cs typeface="+mn-cs"/>
              </a:rPr>
              <a:t>Successful lobbying for the removal of license fees for community radio</a:t>
            </a:r>
          </a:p>
          <a:p>
            <a:pPr marL="660400" marR="0" lvl="0" indent="-406400" algn="l" defTabSz="914400" rtl="0" eaLnBrk="1" fontAlgn="base" latinLnBrk="0" hangingPunct="1">
              <a:lnSpc>
                <a:spcPct val="90000"/>
              </a:lnSpc>
              <a:spcBef>
                <a:spcPct val="0"/>
              </a:spcBef>
              <a:spcAft>
                <a:spcPts val="2000"/>
              </a:spcAft>
              <a:buClrTx/>
              <a:buSzPct val="171000"/>
              <a:buFont typeface="Gill Sans" pitchFamily="-80" charset="0"/>
              <a:buChar char="•"/>
              <a:tabLst/>
              <a:defRPr/>
            </a:pPr>
            <a:r>
              <a:rPr kumimoji="0" lang="en-US" altLang="en-US" sz="2000" b="1" i="0" u="none" strike="noStrike" kern="1200" cap="none" spc="0" normalizeH="0" baseline="0" noProof="0" dirty="0">
                <a:ln>
                  <a:noFill/>
                </a:ln>
                <a:solidFill>
                  <a:schemeClr val="tx1"/>
                </a:solidFill>
                <a:effectLst/>
                <a:uLnTx/>
                <a:uFillTx/>
                <a:latin typeface="American Typewriter" pitchFamily="-80" charset="0"/>
              </a:rPr>
              <a:t>The reservation of frequency spectrum for future community</a:t>
            </a:r>
          </a:p>
          <a:p>
            <a:pPr marL="660400" marR="0" lvl="0" indent="-406400" algn="l" defTabSz="914400" rtl="0" eaLnBrk="1" fontAlgn="base" latinLnBrk="0" hangingPunct="1">
              <a:lnSpc>
                <a:spcPct val="90000"/>
              </a:lnSpc>
              <a:spcBef>
                <a:spcPct val="0"/>
              </a:spcBef>
              <a:spcAft>
                <a:spcPts val="2000"/>
              </a:spcAft>
              <a:buClrTx/>
              <a:buSzPct val="171000"/>
              <a:buFont typeface="Gill Sans" pitchFamily="-80" charset="0"/>
              <a:buChar char="•"/>
              <a:tabLst/>
              <a:defRPr/>
            </a:pPr>
            <a:r>
              <a:rPr lang="en-US" altLang="en-US" sz="2000" b="1" dirty="0">
                <a:solidFill>
                  <a:schemeClr val="tx1"/>
                </a:solidFill>
                <a:latin typeface="American Typewriter" pitchFamily="-80" charset="0"/>
              </a:rPr>
              <a:t>NCRF realizing its plans for the SACRIN project (a satellite info. Networking project)</a:t>
            </a:r>
            <a:endParaRPr lang="en-US" sz="2000" b="1" dirty="0">
              <a:solidFill>
                <a:schemeClr val="tx1"/>
              </a:solidFill>
            </a:endParaRPr>
          </a:p>
        </p:txBody>
      </p:sp>
      <p:sp>
        <p:nvSpPr>
          <p:cNvPr id="3" name="Footer Placeholder 2">
            <a:extLst>
              <a:ext uri="{FF2B5EF4-FFF2-40B4-BE49-F238E27FC236}">
                <a16:creationId xmlns:a16="http://schemas.microsoft.com/office/drawing/2014/main" id="{F0ED5003-0566-484A-AD0B-CABCAB95DCB9}"/>
              </a:ext>
            </a:extLst>
          </p:cNvPr>
          <p:cNvSpPr>
            <a:spLocks noGrp="1"/>
          </p:cNvSpPr>
          <p:nvPr>
            <p:ph type="ftr" sz="quarter" idx="13"/>
          </p:nvPr>
        </p:nvSpPr>
        <p:spPr>
          <a:xfrm>
            <a:off x="432000" y="6439820"/>
            <a:ext cx="5664000" cy="295062"/>
          </a:xfrm>
        </p:spPr>
        <p:txBody>
          <a:bodyPr anchor="ctr">
            <a:normAutofit/>
          </a:bodyPr>
          <a:lstStyle/>
          <a:p>
            <a:pPr>
              <a:spcAft>
                <a:spcPts val="600"/>
              </a:spcAft>
            </a:pPr>
            <a:r>
              <a:rPr lang="en-US" noProof="0"/>
              <a:t>Add a footer</a:t>
            </a:r>
          </a:p>
        </p:txBody>
      </p:sp>
      <p:sp>
        <p:nvSpPr>
          <p:cNvPr id="4" name="Slide Number Placeholder 3">
            <a:extLst>
              <a:ext uri="{FF2B5EF4-FFF2-40B4-BE49-F238E27FC236}">
                <a16:creationId xmlns:a16="http://schemas.microsoft.com/office/drawing/2014/main" id="{93A34E4E-B8F5-4DF9-B0A0-0505DEE97A9F}"/>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13</a:t>
            </a:fld>
            <a:endParaRPr lang="en-US" noProof="0"/>
          </a:p>
        </p:txBody>
      </p:sp>
      <p:pic>
        <p:nvPicPr>
          <p:cNvPr id="9" name="Picture 8">
            <a:extLst>
              <a:ext uri="{FF2B5EF4-FFF2-40B4-BE49-F238E27FC236}">
                <a16:creationId xmlns:a16="http://schemas.microsoft.com/office/drawing/2014/main" id="{7500113D-8CD7-4CBD-B3CF-6068E4D392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2012489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standing in a room&#10;&#10;Description automatically generated">
            <a:extLst>
              <a:ext uri="{FF2B5EF4-FFF2-40B4-BE49-F238E27FC236}">
                <a16:creationId xmlns:a16="http://schemas.microsoft.com/office/drawing/2014/main" id="{84C1BA7A-D92F-4F28-913E-0007647DBAF0}"/>
              </a:ext>
            </a:extLst>
          </p:cNvPr>
          <p:cNvPicPr>
            <a:picLocks noGrp="1" noChangeAspect="1"/>
          </p:cNvPicPr>
          <p:nvPr>
            <p:ph type="pic" sz="quarter" idx="14"/>
          </p:nvPr>
        </p:nvPicPr>
        <p:blipFill rotWithShape="1">
          <a:blip r:embed="rId2"/>
          <a:srcRect l="13620" r="21798" b="2"/>
          <a:stretch/>
        </p:blipFill>
        <p:spPr>
          <a:xfrm>
            <a:off x="20" y="-1"/>
            <a:ext cx="6095980" cy="6371351"/>
          </a:xfrm>
          <a:noFill/>
        </p:spPr>
      </p:pic>
      <p:sp>
        <p:nvSpPr>
          <p:cNvPr id="3" name="Title 2">
            <a:extLst>
              <a:ext uri="{FF2B5EF4-FFF2-40B4-BE49-F238E27FC236}">
                <a16:creationId xmlns:a16="http://schemas.microsoft.com/office/drawing/2014/main" id="{8A72DD57-D3A1-4D77-AE3D-B532A72BD3F7}"/>
              </a:ext>
            </a:extLst>
          </p:cNvPr>
          <p:cNvSpPr>
            <a:spLocks noGrp="1"/>
          </p:cNvSpPr>
          <p:nvPr>
            <p:ph type="title"/>
          </p:nvPr>
        </p:nvSpPr>
        <p:spPr>
          <a:xfrm>
            <a:off x="5118100" y="1869795"/>
            <a:ext cx="6641900" cy="1124345"/>
          </a:xfrm>
        </p:spPr>
        <p:txBody>
          <a:bodyPr anchor="ctr">
            <a:normAutofit/>
          </a:bodyPr>
          <a:lstStyle/>
          <a:p>
            <a:r>
              <a:rPr lang="en-ZA" sz="5100"/>
              <a:t>EARLY SUCCESSES</a:t>
            </a:r>
          </a:p>
        </p:txBody>
      </p:sp>
      <p:sp>
        <p:nvSpPr>
          <p:cNvPr id="4" name="Text Placeholder 3">
            <a:extLst>
              <a:ext uri="{FF2B5EF4-FFF2-40B4-BE49-F238E27FC236}">
                <a16:creationId xmlns:a16="http://schemas.microsoft.com/office/drawing/2014/main" id="{A53C39FD-CDFE-4211-BE87-81C52BFE462D}"/>
              </a:ext>
            </a:extLst>
          </p:cNvPr>
          <p:cNvSpPr>
            <a:spLocks noGrp="1"/>
          </p:cNvSpPr>
          <p:nvPr>
            <p:ph type="body" sz="quarter" idx="32"/>
          </p:nvPr>
        </p:nvSpPr>
        <p:spPr>
          <a:xfrm>
            <a:off x="5118334" y="2994141"/>
            <a:ext cx="6641626" cy="590155"/>
          </a:xfrm>
        </p:spPr>
        <p:txBody>
          <a:bodyPr>
            <a:normAutofit/>
          </a:bodyPr>
          <a:lstStyle/>
          <a:p>
            <a:r>
              <a:rPr lang="en-ZA" sz="1500"/>
              <a:t>INTERNATIONAL SUPPORT</a:t>
            </a:r>
          </a:p>
        </p:txBody>
      </p:sp>
      <p:sp>
        <p:nvSpPr>
          <p:cNvPr id="5" name="Content Placeholder 4">
            <a:extLst>
              <a:ext uri="{FF2B5EF4-FFF2-40B4-BE49-F238E27FC236}">
                <a16:creationId xmlns:a16="http://schemas.microsoft.com/office/drawing/2014/main" id="{9A75CE42-312F-4B26-982C-41DEB8AD9015}"/>
              </a:ext>
            </a:extLst>
          </p:cNvPr>
          <p:cNvSpPr>
            <a:spLocks noGrp="1"/>
          </p:cNvSpPr>
          <p:nvPr>
            <p:ph sz="half" idx="1"/>
          </p:nvPr>
        </p:nvSpPr>
        <p:spPr>
          <a:xfrm>
            <a:off x="6288000" y="3763648"/>
            <a:ext cx="5472000" cy="2428351"/>
          </a:xfrm>
        </p:spPr>
        <p:txBody>
          <a:bodyPr>
            <a:normAutofit/>
          </a:bodyPr>
          <a:lstStyle/>
          <a:p>
            <a:r>
              <a:rPr lang="en-US" altLang="en-US" b="1" dirty="0"/>
              <a:t>International solidarity was important, for example from AMARC</a:t>
            </a:r>
          </a:p>
          <a:p>
            <a:endParaRPr lang="en-US" altLang="en-US" b="1" dirty="0"/>
          </a:p>
          <a:p>
            <a:r>
              <a:rPr lang="en-US" altLang="en-US" b="1" dirty="0"/>
              <a:t>Early assistance from AusAID and FES was key to the start up of the sector. Their faith gave strength to the NCRF when other donors were skeptical and critical.</a:t>
            </a:r>
          </a:p>
          <a:p>
            <a:endParaRPr lang="en-ZA" dirty="0"/>
          </a:p>
        </p:txBody>
      </p:sp>
      <p:sp>
        <p:nvSpPr>
          <p:cNvPr id="6" name="Footer Placeholder 5">
            <a:extLst>
              <a:ext uri="{FF2B5EF4-FFF2-40B4-BE49-F238E27FC236}">
                <a16:creationId xmlns:a16="http://schemas.microsoft.com/office/drawing/2014/main" id="{1F324655-A8F2-4A02-B5E3-E8F4A417884B}"/>
              </a:ext>
            </a:extLst>
          </p:cNvPr>
          <p:cNvSpPr>
            <a:spLocks noGrp="1"/>
          </p:cNvSpPr>
          <p:nvPr>
            <p:ph type="ftr" sz="quarter" idx="13"/>
          </p:nvPr>
        </p:nvSpPr>
        <p:spPr>
          <a:xfrm>
            <a:off x="432000" y="6439820"/>
            <a:ext cx="5664000" cy="295062"/>
          </a:xfrm>
        </p:spPr>
        <p:txBody>
          <a:bodyPr anchor="ctr">
            <a:normAutofit/>
          </a:bodyPr>
          <a:lstStyle/>
          <a:p>
            <a:pPr>
              <a:spcAft>
                <a:spcPts val="600"/>
              </a:spcAft>
            </a:pPr>
            <a:r>
              <a:rPr lang="en-US" noProof="0"/>
              <a:t>Add a footer</a:t>
            </a:r>
          </a:p>
        </p:txBody>
      </p:sp>
      <p:sp>
        <p:nvSpPr>
          <p:cNvPr id="7" name="Slide Number Placeholder 6">
            <a:extLst>
              <a:ext uri="{FF2B5EF4-FFF2-40B4-BE49-F238E27FC236}">
                <a16:creationId xmlns:a16="http://schemas.microsoft.com/office/drawing/2014/main" id="{CCFD6ED8-755D-4D81-822D-B3FAE339BA03}"/>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14</a:t>
            </a:fld>
            <a:endParaRPr lang="en-US" noProof="0"/>
          </a:p>
        </p:txBody>
      </p:sp>
      <p:pic>
        <p:nvPicPr>
          <p:cNvPr id="12" name="Picture 11">
            <a:extLst>
              <a:ext uri="{FF2B5EF4-FFF2-40B4-BE49-F238E27FC236}">
                <a16:creationId xmlns:a16="http://schemas.microsoft.com/office/drawing/2014/main" id="{247497E0-B0F3-4BD6-BCD9-53F61619DB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41001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C59BB2B6-0909-4323-B12B-77A63410483F}"/>
              </a:ext>
            </a:extLst>
          </p:cNvPr>
          <p:cNvPicPr>
            <a:picLocks noGrp="1" noChangeAspect="1"/>
          </p:cNvPicPr>
          <p:nvPr>
            <p:ph type="pic" sz="quarter" idx="14"/>
          </p:nvPr>
        </p:nvPicPr>
        <p:blipFill>
          <a:blip r:embed="rId2"/>
          <a:srcRect l="17746" r="17746"/>
          <a:stretch>
            <a:fillRect/>
          </a:stretch>
        </p:blipFill>
        <p:spPr/>
      </p:pic>
      <p:sp>
        <p:nvSpPr>
          <p:cNvPr id="3" name="Title 2">
            <a:extLst>
              <a:ext uri="{FF2B5EF4-FFF2-40B4-BE49-F238E27FC236}">
                <a16:creationId xmlns:a16="http://schemas.microsoft.com/office/drawing/2014/main" id="{C0AC9887-3E45-4AB5-A04D-C8BCAF752303}"/>
              </a:ext>
            </a:extLst>
          </p:cNvPr>
          <p:cNvSpPr>
            <a:spLocks noGrp="1"/>
          </p:cNvSpPr>
          <p:nvPr>
            <p:ph type="title"/>
          </p:nvPr>
        </p:nvSpPr>
        <p:spPr>
          <a:xfrm>
            <a:off x="5334100" y="138617"/>
            <a:ext cx="6641900" cy="1124345"/>
          </a:xfrm>
        </p:spPr>
        <p:txBody>
          <a:bodyPr/>
          <a:lstStyle/>
          <a:p>
            <a:r>
              <a:rPr lang="en-ZA" dirty="0"/>
              <a:t>MORE SUPPORT</a:t>
            </a:r>
          </a:p>
        </p:txBody>
      </p:sp>
      <p:sp>
        <p:nvSpPr>
          <p:cNvPr id="4" name="Text Placeholder 3">
            <a:extLst>
              <a:ext uri="{FF2B5EF4-FFF2-40B4-BE49-F238E27FC236}">
                <a16:creationId xmlns:a16="http://schemas.microsoft.com/office/drawing/2014/main" id="{BDB0BEB7-470B-4492-A9F6-5328CE2EACDF}"/>
              </a:ext>
            </a:extLst>
          </p:cNvPr>
          <p:cNvSpPr>
            <a:spLocks noGrp="1"/>
          </p:cNvSpPr>
          <p:nvPr>
            <p:ph type="body" sz="quarter" idx="32"/>
          </p:nvPr>
        </p:nvSpPr>
        <p:spPr>
          <a:xfrm>
            <a:off x="5334100" y="1262962"/>
            <a:ext cx="6641626" cy="590155"/>
          </a:xfrm>
        </p:spPr>
        <p:txBody>
          <a:bodyPr/>
          <a:lstStyle/>
          <a:p>
            <a:endParaRPr lang="en-ZA" dirty="0"/>
          </a:p>
        </p:txBody>
      </p:sp>
      <p:sp>
        <p:nvSpPr>
          <p:cNvPr id="5" name="Content Placeholder 4">
            <a:extLst>
              <a:ext uri="{FF2B5EF4-FFF2-40B4-BE49-F238E27FC236}">
                <a16:creationId xmlns:a16="http://schemas.microsoft.com/office/drawing/2014/main" id="{8C8B1146-92E5-46AF-ABD7-11E7F4F4740B}"/>
              </a:ext>
            </a:extLst>
          </p:cNvPr>
          <p:cNvSpPr>
            <a:spLocks noGrp="1"/>
          </p:cNvSpPr>
          <p:nvPr>
            <p:ph sz="half" idx="1"/>
          </p:nvPr>
        </p:nvSpPr>
        <p:spPr>
          <a:xfrm>
            <a:off x="6288000" y="2124075"/>
            <a:ext cx="5472000" cy="4067924"/>
          </a:xfrm>
        </p:spPr>
        <p:txBody>
          <a:bodyPr/>
          <a:lstStyle/>
          <a:p>
            <a:pPr>
              <a:lnSpc>
                <a:spcPct val="90000"/>
              </a:lnSpc>
            </a:pPr>
            <a:r>
              <a:rPr lang="en-US" altLang="en-US" b="1" dirty="0">
                <a:solidFill>
                  <a:schemeClr val="tx1"/>
                </a:solidFill>
                <a:latin typeface="American Typewriter" pitchFamily="-80" charset="0"/>
              </a:rPr>
              <a:t>SA Government</a:t>
            </a:r>
          </a:p>
          <a:p>
            <a:pPr>
              <a:lnSpc>
                <a:spcPct val="90000"/>
              </a:lnSpc>
            </a:pPr>
            <a:r>
              <a:rPr lang="en-US" altLang="en-US" b="1" dirty="0">
                <a:solidFill>
                  <a:schemeClr val="tx1"/>
                </a:solidFill>
                <a:latin typeface="American Typewriter" pitchFamily="-80" charset="0"/>
              </a:rPr>
              <a:t>	IMDT</a:t>
            </a:r>
          </a:p>
          <a:p>
            <a:pPr>
              <a:lnSpc>
                <a:spcPct val="90000"/>
              </a:lnSpc>
            </a:pPr>
            <a:r>
              <a:rPr lang="en-US" altLang="en-US" b="1" dirty="0">
                <a:solidFill>
                  <a:schemeClr val="tx1"/>
                </a:solidFill>
                <a:latin typeface="American Typewriter" pitchFamily="-80" charset="0"/>
              </a:rPr>
              <a:t>	OSF</a:t>
            </a:r>
          </a:p>
          <a:p>
            <a:pPr>
              <a:lnSpc>
                <a:spcPct val="90000"/>
              </a:lnSpc>
            </a:pPr>
            <a:r>
              <a:rPr lang="en-US" altLang="en-US" b="1" dirty="0">
                <a:solidFill>
                  <a:schemeClr val="tx1"/>
                </a:solidFill>
                <a:latin typeface="American Typewriter" pitchFamily="-80" charset="0"/>
              </a:rPr>
              <a:t>	EMW</a:t>
            </a:r>
          </a:p>
          <a:p>
            <a:pPr>
              <a:lnSpc>
                <a:spcPct val="90000"/>
              </a:lnSpc>
            </a:pPr>
            <a:r>
              <a:rPr lang="en-US" altLang="en-US" b="1" dirty="0">
                <a:solidFill>
                  <a:schemeClr val="tx1"/>
                </a:solidFill>
                <a:latin typeface="American Typewriter" pitchFamily="-80" charset="0"/>
              </a:rPr>
              <a:t>	UNESCO</a:t>
            </a:r>
          </a:p>
          <a:p>
            <a:pPr>
              <a:lnSpc>
                <a:spcPct val="90000"/>
              </a:lnSpc>
            </a:pPr>
            <a:r>
              <a:rPr lang="en-US" altLang="en-US" b="1" dirty="0">
                <a:solidFill>
                  <a:schemeClr val="tx1"/>
                </a:solidFill>
                <a:latin typeface="American Typewriter" pitchFamily="-80" charset="0"/>
              </a:rPr>
              <a:t>	USAID/USIS  and others….</a:t>
            </a:r>
          </a:p>
          <a:p>
            <a:pPr>
              <a:lnSpc>
                <a:spcPct val="90000"/>
              </a:lnSpc>
            </a:pPr>
            <a:r>
              <a:rPr lang="en-US" altLang="en-US" b="1" dirty="0">
                <a:solidFill>
                  <a:schemeClr val="tx1"/>
                </a:solidFill>
                <a:latin typeface="American Typewriter" pitchFamily="-80" charset="0"/>
              </a:rPr>
              <a:t>	DANIDA</a:t>
            </a:r>
          </a:p>
          <a:p>
            <a:pPr>
              <a:lnSpc>
                <a:spcPct val="90000"/>
              </a:lnSpc>
            </a:pPr>
            <a:r>
              <a:rPr lang="en-US" b="1" dirty="0">
                <a:solidFill>
                  <a:schemeClr val="tx1"/>
                </a:solidFill>
                <a:latin typeface="American Typewriter" pitchFamily="-80" charset="0"/>
              </a:rPr>
              <a:t>Etc. </a:t>
            </a:r>
            <a:endParaRPr lang="en-ZA" dirty="0"/>
          </a:p>
        </p:txBody>
      </p:sp>
      <p:sp>
        <p:nvSpPr>
          <p:cNvPr id="6" name="Footer Placeholder 5">
            <a:extLst>
              <a:ext uri="{FF2B5EF4-FFF2-40B4-BE49-F238E27FC236}">
                <a16:creationId xmlns:a16="http://schemas.microsoft.com/office/drawing/2014/main" id="{08B07C24-4926-4166-891A-3AF010ECD1BB}"/>
              </a:ext>
            </a:extLst>
          </p:cNvPr>
          <p:cNvSpPr>
            <a:spLocks noGrp="1"/>
          </p:cNvSpPr>
          <p:nvPr>
            <p:ph type="ftr" sz="quarter" idx="13"/>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5F9AF8DA-4978-463C-9837-6BD687DD0808}"/>
              </a:ext>
            </a:extLst>
          </p:cNvPr>
          <p:cNvSpPr>
            <a:spLocks noGrp="1"/>
          </p:cNvSpPr>
          <p:nvPr>
            <p:ph type="sldNum" sz="quarter" idx="33"/>
          </p:nvPr>
        </p:nvSpPr>
        <p:spPr/>
        <p:txBody>
          <a:bodyPr/>
          <a:lstStyle/>
          <a:p>
            <a:fld id="{19B51A1E-902D-48AF-9020-955120F399B6}" type="slidenum">
              <a:rPr lang="en-US" noProof="0" smtClean="0"/>
              <a:pPr/>
              <a:t>15</a:t>
            </a:fld>
            <a:endParaRPr lang="en-US" noProof="0" dirty="0"/>
          </a:p>
        </p:txBody>
      </p:sp>
      <p:pic>
        <p:nvPicPr>
          <p:cNvPr id="11" name="Picture 10">
            <a:extLst>
              <a:ext uri="{FF2B5EF4-FFF2-40B4-BE49-F238E27FC236}">
                <a16:creationId xmlns:a16="http://schemas.microsoft.com/office/drawing/2014/main" id="{B41AA813-E11B-40DE-8D88-6C90C1A127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600367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oup of people in a room&#10;&#10;Description automatically generated">
            <a:extLst>
              <a:ext uri="{FF2B5EF4-FFF2-40B4-BE49-F238E27FC236}">
                <a16:creationId xmlns:a16="http://schemas.microsoft.com/office/drawing/2014/main" id="{810F15B7-B54F-4955-85B7-8D9695A96B8A}"/>
              </a:ext>
            </a:extLst>
          </p:cNvPr>
          <p:cNvPicPr>
            <a:picLocks noGrp="1" noChangeAspect="1"/>
          </p:cNvPicPr>
          <p:nvPr>
            <p:ph type="pic" sz="quarter" idx="14"/>
          </p:nvPr>
        </p:nvPicPr>
        <p:blipFill>
          <a:blip r:embed="rId3"/>
          <a:srcRect l="18154" r="18154"/>
          <a:stretch>
            <a:fillRect/>
          </a:stretch>
        </p:blipFill>
        <p:spPr/>
      </p:pic>
      <p:sp>
        <p:nvSpPr>
          <p:cNvPr id="3" name="Title 2">
            <a:extLst>
              <a:ext uri="{FF2B5EF4-FFF2-40B4-BE49-F238E27FC236}">
                <a16:creationId xmlns:a16="http://schemas.microsoft.com/office/drawing/2014/main" id="{0250F8C9-D6F6-4D1B-BEC5-8D9EBCF8FAF5}"/>
              </a:ext>
            </a:extLst>
          </p:cNvPr>
          <p:cNvSpPr>
            <a:spLocks noGrp="1"/>
          </p:cNvSpPr>
          <p:nvPr>
            <p:ph type="title"/>
          </p:nvPr>
        </p:nvSpPr>
        <p:spPr>
          <a:xfrm>
            <a:off x="5550100" y="486650"/>
            <a:ext cx="6641900" cy="1124345"/>
          </a:xfrm>
        </p:spPr>
        <p:txBody>
          <a:bodyPr/>
          <a:lstStyle/>
          <a:p>
            <a:r>
              <a:rPr lang="en-ZA" dirty="0"/>
              <a:t>SUCCESSES</a:t>
            </a:r>
          </a:p>
        </p:txBody>
      </p:sp>
      <p:sp>
        <p:nvSpPr>
          <p:cNvPr id="4" name="Text Placeholder 3">
            <a:extLst>
              <a:ext uri="{FF2B5EF4-FFF2-40B4-BE49-F238E27FC236}">
                <a16:creationId xmlns:a16="http://schemas.microsoft.com/office/drawing/2014/main" id="{54E5B976-5C48-4338-8805-AEAE21248ADC}"/>
              </a:ext>
            </a:extLst>
          </p:cNvPr>
          <p:cNvSpPr>
            <a:spLocks noGrp="1"/>
          </p:cNvSpPr>
          <p:nvPr>
            <p:ph type="body" sz="quarter" idx="32"/>
          </p:nvPr>
        </p:nvSpPr>
        <p:spPr>
          <a:xfrm>
            <a:off x="5550100" y="1679465"/>
            <a:ext cx="6641626" cy="590155"/>
          </a:xfrm>
        </p:spPr>
        <p:txBody>
          <a:bodyPr/>
          <a:lstStyle/>
          <a:p>
            <a:endParaRPr lang="en-ZA" dirty="0"/>
          </a:p>
        </p:txBody>
      </p:sp>
      <p:sp>
        <p:nvSpPr>
          <p:cNvPr id="5" name="Content Placeholder 4">
            <a:extLst>
              <a:ext uri="{FF2B5EF4-FFF2-40B4-BE49-F238E27FC236}">
                <a16:creationId xmlns:a16="http://schemas.microsoft.com/office/drawing/2014/main" id="{A33DA195-7FB4-4A07-8BD4-BF79D4A2504F}"/>
              </a:ext>
            </a:extLst>
          </p:cNvPr>
          <p:cNvSpPr>
            <a:spLocks noGrp="1"/>
          </p:cNvSpPr>
          <p:nvPr>
            <p:ph sz="half" idx="1"/>
          </p:nvPr>
        </p:nvSpPr>
        <p:spPr>
          <a:xfrm>
            <a:off x="6504000" y="2447684"/>
            <a:ext cx="5472000" cy="2428351"/>
          </a:xfrm>
        </p:spPr>
        <p:txBody>
          <a:bodyPr/>
          <a:lstStyle/>
          <a:p>
            <a:pPr lvl="1">
              <a:lnSpc>
                <a:spcPct val="90000"/>
              </a:lnSpc>
            </a:pPr>
            <a:r>
              <a:rPr lang="en-US" altLang="en-US" sz="2000" b="1" dirty="0">
                <a:solidFill>
                  <a:schemeClr val="tx1"/>
                </a:solidFill>
                <a:latin typeface="American Typewriter" pitchFamily="-80" charset="0"/>
              </a:rPr>
              <a:t>The regulatory framework is clear</a:t>
            </a:r>
          </a:p>
          <a:p>
            <a:pPr lvl="1">
              <a:lnSpc>
                <a:spcPct val="90000"/>
              </a:lnSpc>
            </a:pPr>
            <a:r>
              <a:rPr lang="en-US" altLang="en-US" sz="2000" b="1" dirty="0">
                <a:solidFill>
                  <a:schemeClr val="tx1"/>
                </a:solidFill>
                <a:latin typeface="American Typewriter" pitchFamily="-80" charset="0"/>
              </a:rPr>
              <a:t>An enabling support mechanism exist, in the form of MDDA</a:t>
            </a:r>
          </a:p>
          <a:p>
            <a:pPr lvl="1">
              <a:lnSpc>
                <a:spcPct val="90000"/>
              </a:lnSpc>
            </a:pPr>
            <a:r>
              <a:rPr lang="en-US" altLang="en-US" sz="2000" b="1" dirty="0">
                <a:solidFill>
                  <a:schemeClr val="tx1"/>
                </a:solidFill>
                <a:latin typeface="American Typewriter" pitchFamily="-80" charset="0"/>
              </a:rPr>
              <a:t>DOC support for programming, infrastructure and training, GCIS </a:t>
            </a:r>
            <a:r>
              <a:rPr lang="en-US" altLang="en-US" sz="2000" b="1" dirty="0" err="1">
                <a:solidFill>
                  <a:schemeClr val="tx1"/>
                </a:solidFill>
                <a:latin typeface="American Typewriter" pitchFamily="-80" charset="0"/>
              </a:rPr>
              <a:t>prioritises</a:t>
            </a:r>
            <a:r>
              <a:rPr lang="en-US" altLang="en-US" sz="2000" b="1" dirty="0">
                <a:solidFill>
                  <a:schemeClr val="tx1"/>
                </a:solidFill>
                <a:latin typeface="American Typewriter" pitchFamily="-80" charset="0"/>
              </a:rPr>
              <a:t> community radio for advertising</a:t>
            </a:r>
          </a:p>
          <a:p>
            <a:pPr lvl="1">
              <a:lnSpc>
                <a:spcPct val="90000"/>
              </a:lnSpc>
            </a:pPr>
            <a:r>
              <a:rPr lang="en-US" altLang="en-US" sz="2000" b="1" dirty="0">
                <a:solidFill>
                  <a:schemeClr val="tx1"/>
                </a:solidFill>
                <a:latin typeface="American Typewriter" pitchFamily="-80" charset="0"/>
              </a:rPr>
              <a:t>NEMISA offers state of the art training</a:t>
            </a:r>
          </a:p>
          <a:p>
            <a:pPr lvl="1">
              <a:lnSpc>
                <a:spcPct val="90000"/>
              </a:lnSpc>
            </a:pPr>
            <a:r>
              <a:rPr lang="en-US" altLang="en-US" sz="2000" b="1" dirty="0">
                <a:solidFill>
                  <a:schemeClr val="tx1"/>
                </a:solidFill>
                <a:latin typeface="American Typewriter" pitchFamily="-80" charset="0"/>
              </a:rPr>
              <a:t>Local government support exists for community radio</a:t>
            </a:r>
          </a:p>
          <a:p>
            <a:endParaRPr lang="en-ZA" dirty="0"/>
          </a:p>
        </p:txBody>
      </p:sp>
      <p:sp>
        <p:nvSpPr>
          <p:cNvPr id="6" name="Footer Placeholder 5">
            <a:extLst>
              <a:ext uri="{FF2B5EF4-FFF2-40B4-BE49-F238E27FC236}">
                <a16:creationId xmlns:a16="http://schemas.microsoft.com/office/drawing/2014/main" id="{29671F0C-D076-4136-8C45-53196C082181}"/>
              </a:ext>
            </a:extLst>
          </p:cNvPr>
          <p:cNvSpPr>
            <a:spLocks noGrp="1"/>
          </p:cNvSpPr>
          <p:nvPr>
            <p:ph type="ftr" sz="quarter" idx="13"/>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0176F952-22CB-401F-BF1E-6E3320E3CF01}"/>
              </a:ext>
            </a:extLst>
          </p:cNvPr>
          <p:cNvSpPr>
            <a:spLocks noGrp="1"/>
          </p:cNvSpPr>
          <p:nvPr>
            <p:ph type="sldNum" sz="quarter" idx="33"/>
          </p:nvPr>
        </p:nvSpPr>
        <p:spPr/>
        <p:txBody>
          <a:bodyPr/>
          <a:lstStyle/>
          <a:p>
            <a:fld id="{19B51A1E-902D-48AF-9020-955120F399B6}" type="slidenum">
              <a:rPr lang="en-US" noProof="0" smtClean="0"/>
              <a:pPr/>
              <a:t>16</a:t>
            </a:fld>
            <a:endParaRPr lang="en-US" noProof="0" dirty="0"/>
          </a:p>
        </p:txBody>
      </p:sp>
      <p:pic>
        <p:nvPicPr>
          <p:cNvPr id="9" name="Picture 8">
            <a:extLst>
              <a:ext uri="{FF2B5EF4-FFF2-40B4-BE49-F238E27FC236}">
                <a16:creationId xmlns:a16="http://schemas.microsoft.com/office/drawing/2014/main" id="{01B32F3F-BF3F-459B-BA5C-754BB8FAF51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292529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A picture containing indoor, small, microwave, sitting&#10;&#10;Description automatically generated">
            <a:extLst>
              <a:ext uri="{FF2B5EF4-FFF2-40B4-BE49-F238E27FC236}">
                <a16:creationId xmlns:a16="http://schemas.microsoft.com/office/drawing/2014/main" id="{E2DE32A2-2DCB-4E00-82F6-62F5F05CAF8C}"/>
              </a:ext>
            </a:extLst>
          </p:cNvPr>
          <p:cNvPicPr>
            <a:picLocks noGrp="1" noChangeAspect="1"/>
          </p:cNvPicPr>
          <p:nvPr>
            <p:ph type="pic" sz="quarter" idx="14"/>
          </p:nvPr>
        </p:nvPicPr>
        <p:blipFill>
          <a:blip r:embed="rId2"/>
          <a:srcRect l="13182" r="13182"/>
          <a:stretch>
            <a:fillRect/>
          </a:stretch>
        </p:blipFill>
        <p:spPr/>
      </p:pic>
      <p:pic>
        <p:nvPicPr>
          <p:cNvPr id="15" name="Picture 14">
            <a:extLst>
              <a:ext uri="{FF2B5EF4-FFF2-40B4-BE49-F238E27FC236}">
                <a16:creationId xmlns:a16="http://schemas.microsoft.com/office/drawing/2014/main" id="{159F908C-8714-4733-B468-0C3570FAE11B}"/>
              </a:ext>
            </a:extLst>
          </p:cNvPr>
          <p:cNvPicPr>
            <a:picLocks noChangeAspect="1"/>
          </p:cNvPicPr>
          <p:nvPr/>
        </p:nvPicPr>
        <p:blipFill>
          <a:blip r:embed="rId2"/>
          <a:stretch>
            <a:fillRect/>
          </a:stretch>
        </p:blipFill>
        <p:spPr>
          <a:xfrm>
            <a:off x="0" y="-19474"/>
            <a:ext cx="6096000" cy="6390823"/>
          </a:xfrm>
          <a:prstGeom prst="rect">
            <a:avLst/>
          </a:prstGeom>
        </p:spPr>
      </p:pic>
      <p:sp>
        <p:nvSpPr>
          <p:cNvPr id="3" name="Title 2">
            <a:extLst>
              <a:ext uri="{FF2B5EF4-FFF2-40B4-BE49-F238E27FC236}">
                <a16:creationId xmlns:a16="http://schemas.microsoft.com/office/drawing/2014/main" id="{33449A58-E413-4C54-A8D1-5326561130FB}"/>
              </a:ext>
            </a:extLst>
          </p:cNvPr>
          <p:cNvSpPr>
            <a:spLocks noGrp="1"/>
          </p:cNvSpPr>
          <p:nvPr>
            <p:ph type="title"/>
          </p:nvPr>
        </p:nvSpPr>
        <p:spPr>
          <a:xfrm>
            <a:off x="5550100" y="207087"/>
            <a:ext cx="6641900" cy="1124345"/>
          </a:xfrm>
        </p:spPr>
        <p:txBody>
          <a:bodyPr/>
          <a:lstStyle/>
          <a:p>
            <a:r>
              <a:rPr lang="en-ZA" sz="4400" dirty="0"/>
              <a:t>LEGISLATIVE FRAMEWORK</a:t>
            </a:r>
          </a:p>
        </p:txBody>
      </p:sp>
      <p:sp>
        <p:nvSpPr>
          <p:cNvPr id="4" name="Text Placeholder 3">
            <a:extLst>
              <a:ext uri="{FF2B5EF4-FFF2-40B4-BE49-F238E27FC236}">
                <a16:creationId xmlns:a16="http://schemas.microsoft.com/office/drawing/2014/main" id="{7147656C-B710-44B4-92CC-B29C8613EC9C}"/>
              </a:ext>
            </a:extLst>
          </p:cNvPr>
          <p:cNvSpPr>
            <a:spLocks noGrp="1"/>
          </p:cNvSpPr>
          <p:nvPr>
            <p:ph type="body" sz="quarter" idx="32"/>
          </p:nvPr>
        </p:nvSpPr>
        <p:spPr>
          <a:xfrm>
            <a:off x="5550100" y="1304353"/>
            <a:ext cx="6641626" cy="590155"/>
          </a:xfrm>
        </p:spPr>
        <p:txBody>
          <a:bodyPr/>
          <a:lstStyle/>
          <a:p>
            <a:r>
              <a:rPr lang="en-US" altLang="en-US" sz="1800" b="1" dirty="0">
                <a:solidFill>
                  <a:srgbClr val="FF0F0F"/>
                </a:solidFill>
                <a:latin typeface="American Typewriter" pitchFamily="-80" charset="0"/>
              </a:rPr>
              <a:t>Legislative  instruments in place</a:t>
            </a:r>
            <a:endParaRPr lang="en-ZA" dirty="0"/>
          </a:p>
        </p:txBody>
      </p:sp>
      <p:sp>
        <p:nvSpPr>
          <p:cNvPr id="5" name="Content Placeholder 4">
            <a:extLst>
              <a:ext uri="{FF2B5EF4-FFF2-40B4-BE49-F238E27FC236}">
                <a16:creationId xmlns:a16="http://schemas.microsoft.com/office/drawing/2014/main" id="{20663286-D842-465F-AF74-CF2D6A854DE5}"/>
              </a:ext>
            </a:extLst>
          </p:cNvPr>
          <p:cNvSpPr>
            <a:spLocks noGrp="1"/>
          </p:cNvSpPr>
          <p:nvPr>
            <p:ph sz="half" idx="1"/>
          </p:nvPr>
        </p:nvSpPr>
        <p:spPr>
          <a:xfrm>
            <a:off x="6407863" y="2049148"/>
            <a:ext cx="5472000" cy="4065902"/>
          </a:xfrm>
        </p:spPr>
        <p:txBody>
          <a:bodyPr/>
          <a:lstStyle/>
          <a:p>
            <a:pPr>
              <a:lnSpc>
                <a:spcPct val="90000"/>
              </a:lnSpc>
            </a:pPr>
            <a:r>
              <a:rPr lang="en-US" altLang="en-US" sz="2400" b="1" dirty="0">
                <a:latin typeface="American Typewriter" pitchFamily="-80" charset="0"/>
              </a:rPr>
              <a:t>Prior to 1993 - no legislative and / or regulatory framework</a:t>
            </a:r>
          </a:p>
          <a:p>
            <a:pPr>
              <a:lnSpc>
                <a:spcPct val="90000"/>
              </a:lnSpc>
            </a:pPr>
            <a:r>
              <a:rPr lang="en-US" altLang="en-US" sz="2400" b="1" dirty="0">
                <a:solidFill>
                  <a:srgbClr val="FF6AC5"/>
                </a:solidFill>
                <a:latin typeface="American Typewriter" pitchFamily="-80" charset="0"/>
              </a:rPr>
              <a:t>1993 - IBA Act</a:t>
            </a:r>
            <a:endParaRPr lang="en-US" altLang="en-US" sz="2400" b="1" dirty="0">
              <a:latin typeface="American Typewriter" pitchFamily="-80" charset="0"/>
            </a:endParaRPr>
          </a:p>
          <a:p>
            <a:pPr>
              <a:lnSpc>
                <a:spcPct val="90000"/>
              </a:lnSpc>
            </a:pPr>
            <a:r>
              <a:rPr lang="en-US" altLang="en-US" sz="2400" b="1" dirty="0">
                <a:latin typeface="American Typewriter" pitchFamily="-80" charset="0"/>
              </a:rPr>
              <a:t>1998 - White paper on broadcasting policy</a:t>
            </a:r>
          </a:p>
          <a:p>
            <a:pPr>
              <a:lnSpc>
                <a:spcPct val="90000"/>
              </a:lnSpc>
            </a:pPr>
            <a:r>
              <a:rPr lang="en-US" altLang="en-US" sz="2400" b="1" dirty="0">
                <a:solidFill>
                  <a:srgbClr val="FF6AC5"/>
                </a:solidFill>
                <a:latin typeface="American Typewriter" pitchFamily="-80" charset="0"/>
              </a:rPr>
              <a:t>2000 - ICASA Act</a:t>
            </a:r>
            <a:endParaRPr lang="en-US" altLang="en-US" sz="2400" b="1" dirty="0">
              <a:latin typeface="American Typewriter" pitchFamily="-80" charset="0"/>
            </a:endParaRPr>
          </a:p>
          <a:p>
            <a:pPr>
              <a:lnSpc>
                <a:spcPct val="90000"/>
              </a:lnSpc>
            </a:pPr>
            <a:r>
              <a:rPr lang="en-US" altLang="en-US" sz="2400" b="1" dirty="0">
                <a:latin typeface="American Typewriter" pitchFamily="-80" charset="0"/>
              </a:rPr>
              <a:t>2002 - MDDA Act</a:t>
            </a:r>
          </a:p>
          <a:p>
            <a:pPr>
              <a:lnSpc>
                <a:spcPct val="90000"/>
              </a:lnSpc>
            </a:pPr>
            <a:r>
              <a:rPr lang="en-US" altLang="en-US" sz="2400" b="1" dirty="0">
                <a:solidFill>
                  <a:srgbClr val="FF6AC5"/>
                </a:solidFill>
                <a:latin typeface="American Typewriter" pitchFamily="-80" charset="0"/>
              </a:rPr>
              <a:t>2005 - Electronic Communications Act</a:t>
            </a:r>
            <a:endParaRPr lang="en-US" altLang="en-US" sz="2400" b="1" dirty="0"/>
          </a:p>
          <a:p>
            <a:pPr marL="0" indent="0">
              <a:buNone/>
            </a:pPr>
            <a:endParaRPr lang="en-ZA" dirty="0"/>
          </a:p>
        </p:txBody>
      </p:sp>
      <p:sp>
        <p:nvSpPr>
          <p:cNvPr id="6" name="Footer Placeholder 5">
            <a:extLst>
              <a:ext uri="{FF2B5EF4-FFF2-40B4-BE49-F238E27FC236}">
                <a16:creationId xmlns:a16="http://schemas.microsoft.com/office/drawing/2014/main" id="{8B416FDF-B899-407E-AFBE-FA542B2DC453}"/>
              </a:ext>
            </a:extLst>
          </p:cNvPr>
          <p:cNvSpPr>
            <a:spLocks noGrp="1"/>
          </p:cNvSpPr>
          <p:nvPr>
            <p:ph type="ftr" sz="quarter" idx="13"/>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E14BEB6C-2709-4D48-825A-625B63088AC3}"/>
              </a:ext>
            </a:extLst>
          </p:cNvPr>
          <p:cNvSpPr>
            <a:spLocks noGrp="1"/>
          </p:cNvSpPr>
          <p:nvPr>
            <p:ph type="sldNum" sz="quarter" idx="33"/>
          </p:nvPr>
        </p:nvSpPr>
        <p:spPr/>
        <p:txBody>
          <a:bodyPr/>
          <a:lstStyle/>
          <a:p>
            <a:fld id="{19B51A1E-902D-48AF-9020-955120F399B6}" type="slidenum">
              <a:rPr lang="en-US" noProof="0" smtClean="0"/>
              <a:pPr/>
              <a:t>17</a:t>
            </a:fld>
            <a:endParaRPr lang="en-US" noProof="0" dirty="0"/>
          </a:p>
        </p:txBody>
      </p:sp>
      <p:pic>
        <p:nvPicPr>
          <p:cNvPr id="9" name="Picture 8">
            <a:extLst>
              <a:ext uri="{FF2B5EF4-FFF2-40B4-BE49-F238E27FC236}">
                <a16:creationId xmlns:a16="http://schemas.microsoft.com/office/drawing/2014/main" id="{01D31757-310B-4D62-8EE0-9539BB3CA7D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126942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3673-3635-4147-8281-8D1D752235C6}"/>
              </a:ext>
            </a:extLst>
          </p:cNvPr>
          <p:cNvSpPr>
            <a:spLocks noGrp="1"/>
          </p:cNvSpPr>
          <p:nvPr>
            <p:ph type="title"/>
          </p:nvPr>
        </p:nvSpPr>
        <p:spPr/>
        <p:txBody>
          <a:bodyPr/>
          <a:lstStyle/>
          <a:p>
            <a:r>
              <a:rPr lang="en-ZA" dirty="0"/>
              <a:t>TURBULANT RECENT HISTORY</a:t>
            </a:r>
          </a:p>
        </p:txBody>
      </p:sp>
      <p:sp>
        <p:nvSpPr>
          <p:cNvPr id="4" name="Content Placeholder 3">
            <a:extLst>
              <a:ext uri="{FF2B5EF4-FFF2-40B4-BE49-F238E27FC236}">
                <a16:creationId xmlns:a16="http://schemas.microsoft.com/office/drawing/2014/main" id="{44BBF394-7546-47A2-9D7B-9999172D2E36}"/>
              </a:ext>
            </a:extLst>
          </p:cNvPr>
          <p:cNvSpPr>
            <a:spLocks noGrp="1"/>
          </p:cNvSpPr>
          <p:nvPr>
            <p:ph idx="1"/>
          </p:nvPr>
        </p:nvSpPr>
        <p:spPr>
          <a:xfrm>
            <a:off x="432000" y="1089375"/>
            <a:ext cx="11328000" cy="4679250"/>
          </a:xfrm>
        </p:spPr>
        <p:txBody>
          <a:bodyPr/>
          <a:lstStyle/>
          <a:p>
            <a:r>
              <a:rPr lang="en-ZA" sz="2800" dirty="0"/>
              <a:t>DOC withdraws infrastructure and signal distribution support.</a:t>
            </a:r>
          </a:p>
          <a:p>
            <a:r>
              <a:rPr lang="en-ZA" sz="2800" dirty="0"/>
              <a:t>GCIS establishes Radio Unit and stops working through NCRF. </a:t>
            </a:r>
          </a:p>
          <a:p>
            <a:r>
              <a:rPr lang="en-ZA" sz="2800" dirty="0"/>
              <a:t>SENTECH switches off almost 20 stations for non-payment of signal distribution fees.</a:t>
            </a:r>
          </a:p>
          <a:p>
            <a:r>
              <a:rPr lang="en-ZA" sz="2800" dirty="0"/>
              <a:t>ICASA switches off 43 stations for defaulting on license renewal. </a:t>
            </a:r>
          </a:p>
          <a:p>
            <a:r>
              <a:rPr lang="en-ZA" sz="2800" dirty="0"/>
              <a:t>More training institutions fold (ABC </a:t>
            </a:r>
            <a:r>
              <a:rPr lang="en-ZA" sz="2800" dirty="0" err="1"/>
              <a:t>Ulwazi</a:t>
            </a:r>
            <a:r>
              <a:rPr lang="en-ZA" sz="2800" dirty="0"/>
              <a:t>, Media Training Centre for Health, etc)</a:t>
            </a:r>
          </a:p>
          <a:p>
            <a:r>
              <a:rPr lang="en-ZA" sz="2800" dirty="0"/>
              <a:t>Controversies at the MDDA </a:t>
            </a:r>
          </a:p>
          <a:p>
            <a:endParaRPr lang="en-ZA" dirty="0"/>
          </a:p>
        </p:txBody>
      </p:sp>
      <p:sp>
        <p:nvSpPr>
          <p:cNvPr id="5" name="Footer Placeholder 4">
            <a:extLst>
              <a:ext uri="{FF2B5EF4-FFF2-40B4-BE49-F238E27FC236}">
                <a16:creationId xmlns:a16="http://schemas.microsoft.com/office/drawing/2014/main" id="{8FFFCD9F-6243-405C-9272-F96967CC400B}"/>
              </a:ext>
            </a:extLst>
          </p:cNvPr>
          <p:cNvSpPr>
            <a:spLocks noGrp="1"/>
          </p:cNvSpPr>
          <p:nvPr>
            <p:ph type="ftr" sz="quarter" idx="12"/>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386AE0E1-2AD0-4A4D-8080-ED4D37CFC256}"/>
              </a:ext>
            </a:extLst>
          </p:cNvPr>
          <p:cNvSpPr>
            <a:spLocks noGrp="1"/>
          </p:cNvSpPr>
          <p:nvPr>
            <p:ph type="sldNum" sz="quarter" idx="33"/>
          </p:nvPr>
        </p:nvSpPr>
        <p:spPr/>
        <p:txBody>
          <a:bodyPr/>
          <a:lstStyle/>
          <a:p>
            <a:fld id="{19B51A1E-902D-48AF-9020-955120F399B6}" type="slidenum">
              <a:rPr lang="en-US" noProof="0" smtClean="0"/>
              <a:pPr/>
              <a:t>18</a:t>
            </a:fld>
            <a:endParaRPr lang="en-US" noProof="0" dirty="0"/>
          </a:p>
        </p:txBody>
      </p:sp>
      <p:pic>
        <p:nvPicPr>
          <p:cNvPr id="8" name="Picture 7">
            <a:extLst>
              <a:ext uri="{FF2B5EF4-FFF2-40B4-BE49-F238E27FC236}">
                <a16:creationId xmlns:a16="http://schemas.microsoft.com/office/drawing/2014/main" id="{FAFAC526-135B-4AE8-8A56-2EDEEA713E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2156810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D1034-DE35-4075-A419-4F81ED4E15CF}"/>
              </a:ext>
            </a:extLst>
          </p:cNvPr>
          <p:cNvSpPr>
            <a:spLocks noGrp="1"/>
          </p:cNvSpPr>
          <p:nvPr>
            <p:ph type="title"/>
          </p:nvPr>
        </p:nvSpPr>
        <p:spPr/>
        <p:txBody>
          <a:bodyPr/>
          <a:lstStyle/>
          <a:p>
            <a:r>
              <a:rPr lang="en-ZA" dirty="0"/>
              <a:t>ONGOING CHALLENGES REMAIN</a:t>
            </a:r>
          </a:p>
        </p:txBody>
      </p:sp>
      <p:sp>
        <p:nvSpPr>
          <p:cNvPr id="4" name="Content Placeholder 3">
            <a:extLst>
              <a:ext uri="{FF2B5EF4-FFF2-40B4-BE49-F238E27FC236}">
                <a16:creationId xmlns:a16="http://schemas.microsoft.com/office/drawing/2014/main" id="{40197F44-2397-44BD-94AF-78E4CEA46E2E}"/>
              </a:ext>
            </a:extLst>
          </p:cNvPr>
          <p:cNvSpPr>
            <a:spLocks noGrp="1"/>
          </p:cNvSpPr>
          <p:nvPr>
            <p:ph idx="1"/>
          </p:nvPr>
        </p:nvSpPr>
        <p:spPr>
          <a:xfrm>
            <a:off x="432000" y="1089375"/>
            <a:ext cx="11328000" cy="4679250"/>
          </a:xfrm>
        </p:spPr>
        <p:txBody>
          <a:bodyPr/>
          <a:lstStyle/>
          <a:p>
            <a:r>
              <a:rPr lang="en-US" altLang="en-US" sz="2000" b="1" dirty="0">
                <a:latin typeface="American Typewriter" pitchFamily="-80" charset="0"/>
              </a:rPr>
              <a:t>Capacity building, especially in the areas of corporate governance, management and financial management specifically, relevant programming, technical skills</a:t>
            </a:r>
          </a:p>
          <a:p>
            <a:pPr>
              <a:lnSpc>
                <a:spcPct val="90000"/>
              </a:lnSpc>
            </a:pPr>
            <a:r>
              <a:rPr lang="en-US" altLang="en-US" sz="2000" b="1" dirty="0">
                <a:solidFill>
                  <a:srgbClr val="FF2E93"/>
                </a:solidFill>
                <a:latin typeface="American Typewriter" pitchFamily="-80" charset="0"/>
              </a:rPr>
              <a:t>Insufficient collaboration with Government to achieve social compact through usage of community radio for community </a:t>
            </a:r>
            <a:r>
              <a:rPr lang="en-US" altLang="en-US" sz="2000" b="1" dirty="0" err="1">
                <a:solidFill>
                  <a:srgbClr val="FF2E93"/>
                </a:solidFill>
                <a:latin typeface="American Typewriter" pitchFamily="-80" charset="0"/>
              </a:rPr>
              <a:t>mobilisation</a:t>
            </a:r>
            <a:r>
              <a:rPr lang="en-US" altLang="en-US" sz="2000" b="1" dirty="0">
                <a:solidFill>
                  <a:srgbClr val="FF2E93"/>
                </a:solidFill>
                <a:latin typeface="American Typewriter" pitchFamily="-80" charset="0"/>
              </a:rPr>
              <a:t> and driven development.</a:t>
            </a:r>
          </a:p>
          <a:p>
            <a:pPr>
              <a:lnSpc>
                <a:spcPct val="90000"/>
              </a:lnSpc>
            </a:pPr>
            <a:r>
              <a:rPr lang="en-US" altLang="en-US" sz="2000" b="1" dirty="0">
                <a:latin typeface="American Typewriter" pitchFamily="-80" charset="0"/>
              </a:rPr>
              <a:t>Sustaining skills and developing local “station based” skills </a:t>
            </a:r>
            <a:r>
              <a:rPr lang="en-US" altLang="en-US" sz="2000" b="1" dirty="0" err="1">
                <a:latin typeface="American Typewriter" pitchFamily="-80" charset="0"/>
              </a:rPr>
              <a:t>developmentstrategies</a:t>
            </a:r>
            <a:r>
              <a:rPr lang="en-US" altLang="en-US" sz="2000" b="1" dirty="0">
                <a:latin typeface="American Typewriter" pitchFamily="-80" charset="0"/>
              </a:rPr>
              <a:t>, plans and </a:t>
            </a:r>
            <a:r>
              <a:rPr lang="en-US" altLang="en-US" sz="2000" b="1" dirty="0" err="1">
                <a:latin typeface="American Typewriter" pitchFamily="-80" charset="0"/>
              </a:rPr>
              <a:t>programmes</a:t>
            </a:r>
            <a:r>
              <a:rPr lang="en-US" altLang="en-US" sz="2000" b="1" dirty="0">
                <a:latin typeface="American Typewriter" pitchFamily="-80" charset="0"/>
              </a:rPr>
              <a:t> on an ongoing basis. </a:t>
            </a:r>
          </a:p>
          <a:p>
            <a:pPr>
              <a:lnSpc>
                <a:spcPct val="90000"/>
              </a:lnSpc>
            </a:pPr>
            <a:r>
              <a:rPr lang="en-US" altLang="en-US" sz="2000" b="1" dirty="0">
                <a:latin typeface="American Typewriter" pitchFamily="-80" charset="0"/>
              </a:rPr>
              <a:t>Lack of access to broadband for the sector and the communities the serve.</a:t>
            </a:r>
          </a:p>
          <a:p>
            <a:pPr>
              <a:lnSpc>
                <a:spcPct val="90000"/>
              </a:lnSpc>
            </a:pPr>
            <a:r>
              <a:rPr lang="en-US" altLang="en-US" sz="2000" b="1" dirty="0">
                <a:solidFill>
                  <a:srgbClr val="FF2E93"/>
                </a:solidFill>
                <a:latin typeface="American Typewriter" pitchFamily="-80" charset="0"/>
              </a:rPr>
              <a:t>Unintended Consequences of the EC Act on Community Radio Sector:</a:t>
            </a:r>
          </a:p>
          <a:p>
            <a:pPr marL="0" indent="0">
              <a:lnSpc>
                <a:spcPct val="90000"/>
              </a:lnSpc>
              <a:buNone/>
            </a:pPr>
            <a:r>
              <a:rPr lang="en-US" altLang="en-US" sz="2000" b="1" dirty="0">
                <a:solidFill>
                  <a:schemeClr val="accent1">
                    <a:lumMod val="75000"/>
                  </a:schemeClr>
                </a:solidFill>
                <a:latin typeface="American Typewriter" pitchFamily="-80" charset="0"/>
              </a:rPr>
              <a:t>.</a:t>
            </a:r>
            <a:r>
              <a:rPr lang="en-US" altLang="en-US" sz="2000" b="1" dirty="0">
                <a:solidFill>
                  <a:srgbClr val="FF2E93"/>
                </a:solidFill>
                <a:latin typeface="American Typewriter" pitchFamily="-80" charset="0"/>
              </a:rPr>
              <a:t> </a:t>
            </a:r>
            <a:r>
              <a:rPr lang="en-US" altLang="en-US" sz="2000" b="1" dirty="0">
                <a:solidFill>
                  <a:schemeClr val="accent1">
                    <a:lumMod val="75000"/>
                  </a:schemeClr>
                </a:solidFill>
                <a:latin typeface="American Typewriter" pitchFamily="-80" charset="0"/>
              </a:rPr>
              <a:t>Community Broadcasters not permitted any scope for late license renewal application when individual licensees are allowed.</a:t>
            </a:r>
          </a:p>
          <a:p>
            <a:pPr marL="0" indent="0">
              <a:lnSpc>
                <a:spcPct val="90000"/>
              </a:lnSpc>
              <a:buNone/>
            </a:pPr>
            <a:r>
              <a:rPr lang="en-US" altLang="en-US" sz="2000" b="1" dirty="0">
                <a:solidFill>
                  <a:schemeClr val="accent1">
                    <a:lumMod val="75000"/>
                  </a:schemeClr>
                </a:solidFill>
                <a:latin typeface="American Typewriter" pitchFamily="-80" charset="0"/>
              </a:rPr>
              <a:t>  . Community broadcasters not adequately prioritized to benefit from Universal Services and Access Fund. </a:t>
            </a:r>
            <a:endParaRPr lang="en-US" altLang="en-US" sz="2000" b="1" dirty="0">
              <a:solidFill>
                <a:schemeClr val="accent1">
                  <a:lumMod val="75000"/>
                </a:schemeClr>
              </a:solidFill>
            </a:endParaRPr>
          </a:p>
          <a:p>
            <a:endParaRPr lang="en-ZA" dirty="0"/>
          </a:p>
        </p:txBody>
      </p:sp>
      <p:sp>
        <p:nvSpPr>
          <p:cNvPr id="5" name="Footer Placeholder 4">
            <a:extLst>
              <a:ext uri="{FF2B5EF4-FFF2-40B4-BE49-F238E27FC236}">
                <a16:creationId xmlns:a16="http://schemas.microsoft.com/office/drawing/2014/main" id="{34A8FC3E-BF25-486B-932D-C88324A09BE3}"/>
              </a:ext>
            </a:extLst>
          </p:cNvPr>
          <p:cNvSpPr>
            <a:spLocks noGrp="1"/>
          </p:cNvSpPr>
          <p:nvPr>
            <p:ph type="ftr" sz="quarter" idx="12"/>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0D3691EC-FB6F-4A79-94BF-7F4D14B0CEE6}"/>
              </a:ext>
            </a:extLst>
          </p:cNvPr>
          <p:cNvSpPr>
            <a:spLocks noGrp="1"/>
          </p:cNvSpPr>
          <p:nvPr>
            <p:ph type="sldNum" sz="quarter" idx="33"/>
          </p:nvPr>
        </p:nvSpPr>
        <p:spPr/>
        <p:txBody>
          <a:bodyPr/>
          <a:lstStyle/>
          <a:p>
            <a:fld id="{19B51A1E-902D-48AF-9020-955120F399B6}" type="slidenum">
              <a:rPr lang="en-US" noProof="0" smtClean="0"/>
              <a:pPr/>
              <a:t>19</a:t>
            </a:fld>
            <a:endParaRPr lang="en-US" noProof="0" dirty="0"/>
          </a:p>
        </p:txBody>
      </p:sp>
      <p:pic>
        <p:nvPicPr>
          <p:cNvPr id="8" name="Picture 7">
            <a:extLst>
              <a:ext uri="{FF2B5EF4-FFF2-40B4-BE49-F238E27FC236}">
                <a16:creationId xmlns:a16="http://schemas.microsoft.com/office/drawing/2014/main" id="{E94D8D50-35EF-4335-95EA-017B9B6766B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215377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close up of an oven&#10;&#10;Description automatically generated">
            <a:extLst>
              <a:ext uri="{FF2B5EF4-FFF2-40B4-BE49-F238E27FC236}">
                <a16:creationId xmlns:a16="http://schemas.microsoft.com/office/drawing/2014/main" id="{8A857C9E-E978-4A42-ABA6-E80902053873}"/>
              </a:ext>
            </a:extLst>
          </p:cNvPr>
          <p:cNvPicPr>
            <a:picLocks noGrp="1" noChangeAspect="1"/>
          </p:cNvPicPr>
          <p:nvPr>
            <p:ph type="pic" sz="quarter" idx="14"/>
          </p:nvPr>
        </p:nvPicPr>
        <p:blipFill>
          <a:blip r:embed="rId2"/>
          <a:srcRect l="15791" r="15791"/>
          <a:stretch>
            <a:fillRect/>
          </a:stretch>
        </p:blipFill>
        <p:spPr>
          <a:xfrm>
            <a:off x="6096000" y="0"/>
            <a:ext cx="6096000" cy="6371351"/>
          </a:xfrm>
        </p:spPr>
      </p:pic>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350433" y="299692"/>
            <a:ext cx="5603330" cy="6371350"/>
          </a:xfrm>
        </p:spPr>
        <p:txBody>
          <a:bodyPr/>
          <a:lstStyle/>
          <a:p>
            <a:pPr marL="0" indent="0">
              <a:buNone/>
            </a:pPr>
            <a:r>
              <a:rPr lang="en-US" sz="2800" dirty="0"/>
              <a:t> </a:t>
            </a:r>
          </a:p>
          <a:p>
            <a:pPr marL="0" indent="0">
              <a:buNone/>
            </a:pP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A"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A"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ZA" sz="2000" b="1" dirty="0">
                <a:effectLst/>
                <a:latin typeface="Calibri" panose="020F0502020204030204" pitchFamily="34" charset="0"/>
                <a:ea typeface="Times New Roman" panose="02020603050405020304" pitchFamily="18" charset="0"/>
                <a:cs typeface="Times New Roman" panose="02020603050405020304" pitchFamily="18" charset="0"/>
              </a:rPr>
              <a:t>The National Community Radio Forum (NCRF) is the national membership-based association of </a:t>
            </a:r>
            <a:r>
              <a:rPr lang="en-GB" sz="2000" b="1" dirty="0">
                <a:effectLst/>
                <a:latin typeface="Calibri" panose="020F0502020204030204" pitchFamily="34" charset="0"/>
                <a:ea typeface="Times New Roman" panose="02020603050405020304" pitchFamily="18" charset="0"/>
                <a:cs typeface="Times New Roman" panose="02020603050405020304" pitchFamily="18" charset="0"/>
              </a:rPr>
              <a:t>CRS’s </a:t>
            </a:r>
            <a:r>
              <a:rPr lang="en-ZA" sz="2000" b="1" dirty="0">
                <a:effectLst/>
                <a:latin typeface="Calibri" panose="020F0502020204030204" pitchFamily="34" charset="0"/>
                <a:ea typeface="Times New Roman" panose="02020603050405020304" pitchFamily="18" charset="0"/>
                <a:cs typeface="Times New Roman" panose="02020603050405020304" pitchFamily="18" charset="0"/>
              </a:rPr>
              <a:t>and support service organisations. The NCRF exist to build an enabling environment for community radio establishment derived from principles of the Windhoek Declaration for Broadcasting.</a:t>
            </a:r>
            <a:endParaRPr lang="en-ZA" sz="20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600"/>
              </a:spcBef>
              <a:buFont typeface="Symbol" panose="05050102010706020507" pitchFamily="18" charset="2"/>
              <a:buChar char=""/>
            </a:pPr>
            <a:r>
              <a:rPr lang="en-ZA" sz="2000" b="1" dirty="0">
                <a:effectLst/>
                <a:latin typeface="Calibri" panose="020F0502020204030204" pitchFamily="34" charset="0"/>
                <a:ea typeface="Calibri" panose="020F0502020204030204" pitchFamily="34" charset="0"/>
                <a:cs typeface="Arial" panose="020B0604020202020204" pitchFamily="34" charset="0"/>
              </a:rPr>
              <a:t>Providing information and advice to the community radio sector and communities through consultation; </a:t>
            </a:r>
          </a:p>
          <a:p>
            <a:pPr marL="342900" lvl="0" indent="-342900">
              <a:spcBef>
                <a:spcPts val="600"/>
              </a:spcBef>
              <a:buFont typeface="Symbol" panose="05050102010706020507" pitchFamily="18" charset="2"/>
              <a:buChar char=""/>
            </a:pPr>
            <a:r>
              <a:rPr lang="en-ZA" sz="2000" b="1" dirty="0">
                <a:effectLst/>
                <a:latin typeface="Calibri" panose="020F0502020204030204" pitchFamily="34" charset="0"/>
                <a:ea typeface="Calibri" panose="020F0502020204030204" pitchFamily="34" charset="0"/>
                <a:cs typeface="Arial" panose="020B0604020202020204" pitchFamily="34" charset="0"/>
              </a:rPr>
              <a:t>Setting standards for the sector and monitoring implementation;</a:t>
            </a:r>
          </a:p>
          <a:p>
            <a:pPr marL="342900" lvl="0" indent="-342900">
              <a:spcBef>
                <a:spcPts val="600"/>
              </a:spcBef>
              <a:buFont typeface="Symbol" panose="05050102010706020507" pitchFamily="18" charset="2"/>
              <a:buChar char=""/>
            </a:pPr>
            <a:r>
              <a:rPr lang="en-ZA" sz="2000" b="1" dirty="0">
                <a:effectLst/>
                <a:latin typeface="Calibri" panose="020F0502020204030204" pitchFamily="34" charset="0"/>
                <a:ea typeface="Calibri" panose="020F0502020204030204" pitchFamily="34" charset="0"/>
                <a:cs typeface="Arial" panose="020B0604020202020204" pitchFamily="34" charset="0"/>
              </a:rPr>
              <a:t>Creating structures and systems that encourage community radio initiatives and stations to share experiences, skills, best practice models and resources;</a:t>
            </a:r>
          </a:p>
          <a:p>
            <a:pPr marL="342900" lvl="0" indent="-342900">
              <a:spcBef>
                <a:spcPts val="600"/>
              </a:spcBef>
              <a:buFont typeface="Symbol" panose="05050102010706020507" pitchFamily="18" charset="2"/>
              <a:buChar char=""/>
            </a:pPr>
            <a:r>
              <a:rPr lang="en-ZA" sz="2000" b="1" dirty="0">
                <a:effectLst/>
                <a:latin typeface="Calibri" panose="020F0502020204030204" pitchFamily="34" charset="0"/>
                <a:ea typeface="Calibri" panose="020F0502020204030204" pitchFamily="34" charset="0"/>
                <a:cs typeface="Arial" panose="020B0604020202020204" pitchFamily="34" charset="0"/>
              </a:rPr>
              <a:t>Coordinating capacity building in the sector; </a:t>
            </a:r>
          </a:p>
          <a:p>
            <a:pPr marL="342900" lvl="0" indent="-342900">
              <a:spcBef>
                <a:spcPts val="600"/>
              </a:spcBef>
              <a:buFont typeface="Symbol" panose="05050102010706020507" pitchFamily="18" charset="2"/>
              <a:buChar char=""/>
            </a:pPr>
            <a:r>
              <a:rPr lang="en-ZA" sz="2000" b="1" dirty="0">
                <a:effectLst/>
                <a:latin typeface="Calibri" panose="020F0502020204030204" pitchFamily="34" charset="0"/>
                <a:ea typeface="Calibri" panose="020F0502020204030204" pitchFamily="34" charset="0"/>
                <a:cs typeface="Arial" panose="020B0604020202020204" pitchFamily="34" charset="0"/>
              </a:rPr>
              <a:t>Lobbying and advocacy to promote the interests of the sector; and </a:t>
            </a:r>
          </a:p>
          <a:p>
            <a:pPr marL="342900" lvl="0" indent="-342900">
              <a:spcBef>
                <a:spcPts val="600"/>
              </a:spcBef>
              <a:buFont typeface="Symbol" panose="05050102010706020507" pitchFamily="18" charset="2"/>
              <a:buChar char=""/>
            </a:pPr>
            <a:r>
              <a:rPr lang="en-ZA" sz="2000" b="1" dirty="0">
                <a:effectLst/>
                <a:latin typeface="Calibri" panose="020F0502020204030204" pitchFamily="34" charset="0"/>
                <a:ea typeface="Calibri" panose="020F0502020204030204" pitchFamily="34" charset="0"/>
                <a:cs typeface="Arial" panose="020B0604020202020204" pitchFamily="34" charset="0"/>
              </a:rPr>
              <a:t>Forging strategic alliances and partnerships with key stakeholders to facilitate delivery of services, resources, funding and support to the sector.</a:t>
            </a:r>
          </a:p>
          <a:p>
            <a:pPr marL="0" indent="0">
              <a:buNone/>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800" dirty="0"/>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6819900" y="2936500"/>
            <a:ext cx="4648200" cy="985000"/>
          </a:xfrm>
        </p:spPr>
        <p:txBody>
          <a:bodyPr/>
          <a:lstStyle/>
          <a:p>
            <a:r>
              <a:rPr lang="en-US" dirty="0"/>
              <a:t>About Us</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6819900" y="3921499"/>
            <a:ext cx="4648200" cy="1239223"/>
          </a:xfrm>
        </p:spPr>
        <p:txBody>
          <a:bodyPr/>
          <a:lstStyle/>
          <a:p>
            <a:r>
              <a:rPr lang="en-US" b="1" dirty="0"/>
              <a:t>Since 1993</a:t>
            </a:r>
          </a:p>
          <a:p>
            <a:r>
              <a:rPr lang="en-US" b="1" dirty="0"/>
              <a:t>164 Member Stations</a:t>
            </a:r>
          </a:p>
          <a:p>
            <a:r>
              <a:rPr lang="en-US" b="1" dirty="0"/>
              <a:t>9 Provincial Structures</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2</a:t>
            </a:fld>
            <a:endParaRPr lang="en-US" dirty="0"/>
          </a:p>
        </p:txBody>
      </p:sp>
      <p:pic>
        <p:nvPicPr>
          <p:cNvPr id="11" name="Picture 10">
            <a:extLst>
              <a:ext uri="{FF2B5EF4-FFF2-40B4-BE49-F238E27FC236}">
                <a16:creationId xmlns:a16="http://schemas.microsoft.com/office/drawing/2014/main" id="{5B3C9595-E7B3-45CE-B026-358C45E9B8F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132974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solidFill>
            <a:schemeClr val="tx1">
              <a:lumMod val="75000"/>
              <a:lumOff val="25000"/>
            </a:schemeClr>
          </a:solidFill>
        </p:spPr>
        <p:txBody>
          <a:bodyPr/>
          <a:lstStyle/>
          <a:p>
            <a:r>
              <a:rPr lang="en-US" dirty="0"/>
              <a:t>Xola Nozewu</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85495" y="4006655"/>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solidFill>
            <a:schemeClr val="tx1">
              <a:lumMod val="75000"/>
              <a:lumOff val="25000"/>
            </a:schemeClr>
          </a:solidFill>
        </p:spPr>
        <p:txBody>
          <a:bodyPr/>
          <a:lstStyle/>
          <a:p>
            <a:r>
              <a:rPr lang="en-US" dirty="0"/>
              <a:t>083 951 6160</a:t>
            </a:r>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85495" y="4355103"/>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solidFill>
            <a:schemeClr val="tx1">
              <a:lumMod val="75000"/>
              <a:lumOff val="25000"/>
            </a:schemeClr>
          </a:solidFill>
        </p:spPr>
        <p:txBody>
          <a:bodyPr/>
          <a:lstStyle/>
          <a:p>
            <a:r>
              <a:rPr lang="en-US" dirty="0"/>
              <a:t>manager@vukanifm.org</a:t>
            </a:r>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485495" y="4703551"/>
            <a:ext cx="218900" cy="218900"/>
          </a:xfrm>
          <a:prstGeom prst="rect">
            <a:avLst/>
          </a:prstGeom>
        </p:spPr>
      </p:pic>
      <p:sp>
        <p:nvSpPr>
          <p:cNvPr id="16" name="Text Placeholder 15">
            <a:extLst>
              <a:ext uri="{FF2B5EF4-FFF2-40B4-BE49-F238E27FC236}">
                <a16:creationId xmlns:a16="http://schemas.microsoft.com/office/drawing/2014/main" id="{FD8A1232-50A8-4535-AAF9-7F4180EAA0DD}"/>
              </a:ext>
            </a:extLst>
          </p:cNvPr>
          <p:cNvSpPr>
            <a:spLocks noGrp="1"/>
          </p:cNvSpPr>
          <p:nvPr>
            <p:ph type="body" sz="quarter" idx="18"/>
          </p:nvPr>
        </p:nvSpPr>
        <p:spPr>
          <a:solidFill>
            <a:schemeClr val="tx1">
              <a:lumMod val="75000"/>
              <a:lumOff val="25000"/>
            </a:schemeClr>
          </a:solidFill>
        </p:spPr>
        <p:txBody>
          <a:bodyPr/>
          <a:lstStyle/>
          <a:p>
            <a:r>
              <a:rPr lang="en-US" dirty="0"/>
              <a:t>NCRF President</a:t>
            </a:r>
          </a:p>
        </p:txBody>
      </p:sp>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472552" y="5040763"/>
            <a:ext cx="244786" cy="244786"/>
          </a:xfrm>
          <a:prstGeom prst="rect">
            <a:avLst/>
          </a:prstGeom>
        </p:spPr>
      </p:pic>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solidFill>
            <a:schemeClr val="tx1">
              <a:lumMod val="95000"/>
              <a:lumOff val="5000"/>
            </a:schemeClr>
          </a:solidFill>
        </p:spPr>
        <p:txBody>
          <a:bodyPr/>
          <a:lstStyle/>
          <a:p>
            <a:fld id="{19B51A1E-902D-48AF-9020-955120F399B6}" type="slidenum">
              <a:rPr lang="en-US" smtClean="0"/>
              <a:pPr/>
              <a:t>20</a:t>
            </a:fld>
            <a:endParaRPr lang="en-US" dirty="0"/>
          </a:p>
        </p:txBody>
      </p:sp>
      <p:pic>
        <p:nvPicPr>
          <p:cNvPr id="2" name="Picture 1">
            <a:extLst>
              <a:ext uri="{FF2B5EF4-FFF2-40B4-BE49-F238E27FC236}">
                <a16:creationId xmlns:a16="http://schemas.microsoft.com/office/drawing/2014/main" id="{99553B7D-484D-40A4-906A-7C8E907E9E56}"/>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415367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6365100" y="238381"/>
            <a:ext cx="5610900" cy="1124345"/>
          </a:xfrm>
        </p:spPr>
        <p:txBody>
          <a:bodyPr/>
          <a:lstStyle/>
          <a:p>
            <a:r>
              <a:rPr lang="en-US" dirty="0"/>
              <a:t>EARLY STEPS</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6365100" y="1362726"/>
            <a:ext cx="5610900" cy="590155"/>
          </a:xfrm>
        </p:spPr>
        <p:txBody>
          <a:bodyPr/>
          <a:lstStyle/>
          <a:p>
            <a:r>
              <a:rPr lang="en-US" dirty="0"/>
              <a:t>The Beginning... </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504000" y="2725452"/>
            <a:ext cx="5472000" cy="2428351"/>
          </a:xfrm>
        </p:spPr>
        <p:txBody>
          <a:bodyPr/>
          <a:lstStyle/>
          <a:p>
            <a:pPr marL="0" indent="0">
              <a:buNone/>
            </a:pPr>
            <a:r>
              <a:rPr lang="en-US" sz="2800" dirty="0"/>
              <a:t>August 1990 saw a mass protest at the appointment of the Viljoen Task force into the future of broadcasting. The task force was seen as biased and not inclusive of progressive campaigners for broadcast reforms. Community radio was among these.</a:t>
            </a:r>
            <a:endParaRPr lang="en-US" dirty="0"/>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3</a:t>
            </a:fld>
            <a:endParaRPr lang="en-US" dirty="0"/>
          </a:p>
        </p:txBody>
      </p:sp>
      <p:pic>
        <p:nvPicPr>
          <p:cNvPr id="11" name="Picture Placeholder 10">
            <a:extLst>
              <a:ext uri="{FF2B5EF4-FFF2-40B4-BE49-F238E27FC236}">
                <a16:creationId xmlns:a16="http://schemas.microsoft.com/office/drawing/2014/main" id="{18025F53-6594-4477-BC6E-6E067339F768}"/>
              </a:ext>
            </a:extLst>
          </p:cNvPr>
          <p:cNvPicPr>
            <a:picLocks noGrp="1" noChangeAspect="1"/>
          </p:cNvPicPr>
          <p:nvPr>
            <p:ph type="pic" sz="quarter" idx="14"/>
          </p:nvPr>
        </p:nvPicPr>
        <p:blipFill>
          <a:blip r:embed="rId2"/>
          <a:srcRect l="18728" r="18728"/>
          <a:stretch>
            <a:fillRect/>
          </a:stretch>
        </p:blipFill>
        <p:spPr>
          <a:xfrm>
            <a:off x="86494" y="0"/>
            <a:ext cx="6096000" cy="6371351"/>
          </a:xfrm>
        </p:spPr>
      </p:pic>
      <p:pic>
        <p:nvPicPr>
          <p:cNvPr id="12" name="Picture 11">
            <a:extLst>
              <a:ext uri="{FF2B5EF4-FFF2-40B4-BE49-F238E27FC236}">
                <a16:creationId xmlns:a16="http://schemas.microsoft.com/office/drawing/2014/main" id="{04AB4843-8487-42EB-9406-0CE8C749306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72209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a:t>NCRF ARCHIVES</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216000" y="1022108"/>
            <a:ext cx="5472000" cy="5124806"/>
          </a:xfrm>
        </p:spPr>
        <p:txBody>
          <a:bodyPr/>
          <a:lstStyle/>
          <a:p>
            <a:r>
              <a:rPr lang="en-US" dirty="0"/>
              <a:t>A narrowcast project outside the </a:t>
            </a:r>
            <a:r>
              <a:rPr lang="en-US" dirty="0" err="1"/>
              <a:t>Ekhaya</a:t>
            </a:r>
            <a:r>
              <a:rPr lang="en-US" dirty="0"/>
              <a:t> </a:t>
            </a:r>
            <a:r>
              <a:rPr lang="en-US" dirty="0" err="1"/>
              <a:t>centre</a:t>
            </a:r>
            <a:r>
              <a:rPr lang="en-US" dirty="0"/>
              <a:t> in Dube, Soweto. The aim was voter education.  No formal radio equipment and no means to broadcast. </a:t>
            </a:r>
          </a:p>
          <a:p>
            <a:r>
              <a:rPr lang="en-US" dirty="0"/>
              <a:t>All over the country communities were working usually without adequate assistance.</a:t>
            </a:r>
          </a:p>
          <a:p>
            <a:r>
              <a:rPr lang="en-US" dirty="0"/>
              <a:t>Discussions in the background between donors and collaborators</a:t>
            </a:r>
          </a:p>
          <a:p>
            <a:r>
              <a:rPr lang="en-US" dirty="0"/>
              <a:t>Training sessions without equipment was a problem for years.</a:t>
            </a:r>
          </a:p>
          <a:p>
            <a:r>
              <a:rPr lang="en-US" dirty="0"/>
              <a:t>Bush Radio had a multi-faceted program that involved a training program run in conjunction with the IAJ and an open forum </a:t>
            </a:r>
          </a:p>
          <a:p>
            <a:r>
              <a:rPr lang="en-US" dirty="0"/>
              <a:t>Radio </a:t>
            </a:r>
            <a:r>
              <a:rPr lang="en-US" dirty="0" err="1"/>
              <a:t>Zibonele</a:t>
            </a:r>
            <a:r>
              <a:rPr lang="en-US" dirty="0"/>
              <a:t> was conducting a weekly community health broadcast from within </a:t>
            </a:r>
            <a:r>
              <a:rPr lang="en-US" dirty="0" err="1"/>
              <a:t>Khayalitsha</a:t>
            </a:r>
            <a:r>
              <a:rPr lang="en-US" dirty="0"/>
              <a:t> and was an important model for a community-based station. </a:t>
            </a:r>
          </a:p>
          <a:p>
            <a:r>
              <a:rPr lang="en-US" dirty="0"/>
              <a:t>Radio </a:t>
            </a:r>
            <a:r>
              <a:rPr lang="en-US" dirty="0" err="1"/>
              <a:t>Petermaritsburg</a:t>
            </a:r>
            <a:r>
              <a:rPr lang="en-US" dirty="0"/>
              <a:t> …….</a:t>
            </a:r>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4</a:t>
            </a:fld>
            <a:endParaRPr lang="en-US" dirty="0"/>
          </a:p>
        </p:txBody>
      </p:sp>
      <p:pic>
        <p:nvPicPr>
          <p:cNvPr id="9" name="Picture 3">
            <a:extLst>
              <a:ext uri="{FF2B5EF4-FFF2-40B4-BE49-F238E27FC236}">
                <a16:creationId xmlns:a16="http://schemas.microsoft.com/office/drawing/2014/main" id="{9144931A-F76E-4E20-895C-72E2C3B3A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999" y="355600"/>
            <a:ext cx="2965835" cy="2915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18" descr="A group of people standing in a room&#10;&#10;Description automatically generated">
            <a:extLst>
              <a:ext uri="{FF2B5EF4-FFF2-40B4-BE49-F238E27FC236}">
                <a16:creationId xmlns:a16="http://schemas.microsoft.com/office/drawing/2014/main" id="{24031DF6-16E9-49B9-9BBF-F9E282D19218}"/>
              </a:ext>
            </a:extLst>
          </p:cNvPr>
          <p:cNvPicPr>
            <a:picLocks noChangeAspect="1"/>
          </p:cNvPicPr>
          <p:nvPr/>
        </p:nvPicPr>
        <p:blipFill>
          <a:blip r:embed="rId3"/>
          <a:stretch>
            <a:fillRect/>
          </a:stretch>
        </p:blipFill>
        <p:spPr>
          <a:xfrm>
            <a:off x="8900160" y="355600"/>
            <a:ext cx="3190237" cy="2915920"/>
          </a:xfrm>
          <a:prstGeom prst="rect">
            <a:avLst/>
          </a:prstGeom>
        </p:spPr>
      </p:pic>
      <p:pic>
        <p:nvPicPr>
          <p:cNvPr id="21" name="Picture 20" descr="A group of people sitting in a room&#10;&#10;Description automatically generated">
            <a:extLst>
              <a:ext uri="{FF2B5EF4-FFF2-40B4-BE49-F238E27FC236}">
                <a16:creationId xmlns:a16="http://schemas.microsoft.com/office/drawing/2014/main" id="{C87949BA-360E-4449-BCAF-34D7D89418CB}"/>
              </a:ext>
            </a:extLst>
          </p:cNvPr>
          <p:cNvPicPr>
            <a:picLocks noChangeAspect="1"/>
          </p:cNvPicPr>
          <p:nvPr/>
        </p:nvPicPr>
        <p:blipFill>
          <a:blip r:embed="rId4"/>
          <a:stretch>
            <a:fillRect/>
          </a:stretch>
        </p:blipFill>
        <p:spPr>
          <a:xfrm>
            <a:off x="5891999" y="3429000"/>
            <a:ext cx="2965835" cy="2626560"/>
          </a:xfrm>
          <a:prstGeom prst="rect">
            <a:avLst/>
          </a:prstGeom>
        </p:spPr>
      </p:pic>
      <p:pic>
        <p:nvPicPr>
          <p:cNvPr id="23" name="Picture 22" descr="A picture containing indoor, person, person, front&#10;&#10;Description automatically generated">
            <a:extLst>
              <a:ext uri="{FF2B5EF4-FFF2-40B4-BE49-F238E27FC236}">
                <a16:creationId xmlns:a16="http://schemas.microsoft.com/office/drawing/2014/main" id="{173C156B-FF6A-4BE3-BB6C-3648B3BB155C}"/>
              </a:ext>
            </a:extLst>
          </p:cNvPr>
          <p:cNvPicPr>
            <a:picLocks noChangeAspect="1"/>
          </p:cNvPicPr>
          <p:nvPr/>
        </p:nvPicPr>
        <p:blipFill>
          <a:blip r:embed="rId5"/>
          <a:stretch>
            <a:fillRect/>
          </a:stretch>
        </p:blipFill>
        <p:spPr>
          <a:xfrm>
            <a:off x="8900159" y="3429000"/>
            <a:ext cx="3190237" cy="2626560"/>
          </a:xfrm>
          <a:prstGeom prst="rect">
            <a:avLst/>
          </a:prstGeom>
        </p:spPr>
      </p:pic>
      <p:pic>
        <p:nvPicPr>
          <p:cNvPr id="25" name="Picture 24">
            <a:extLst>
              <a:ext uri="{FF2B5EF4-FFF2-40B4-BE49-F238E27FC236}">
                <a16:creationId xmlns:a16="http://schemas.microsoft.com/office/drawing/2014/main" id="{E2E2C81A-8FCC-4EDA-8262-0C8F03EC0A8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318883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icture Placeholder 1">
            <a:extLst>
              <a:ext uri="{FF2B5EF4-FFF2-40B4-BE49-F238E27FC236}">
                <a16:creationId xmlns:a16="http://schemas.microsoft.com/office/drawing/2014/main" id="{64383C6D-AF2F-499D-8243-3D5794D866EE}"/>
              </a:ext>
            </a:extLst>
          </p:cNvPr>
          <p:cNvSpPr>
            <a:spLocks noGrp="1"/>
          </p:cNvSpPr>
          <p:nvPr>
            <p:ph type="pic" sz="quarter" idx="14"/>
          </p:nvPr>
        </p:nvSpPr>
        <p:spPr>
          <a:xfrm>
            <a:off x="0" y="-1"/>
            <a:ext cx="6096000" cy="6371351"/>
          </a:xfrm>
        </p:spPr>
      </p:sp>
      <p:sp>
        <p:nvSpPr>
          <p:cNvPr id="9" name="TextBox 8">
            <a:extLst>
              <a:ext uri="{FF2B5EF4-FFF2-40B4-BE49-F238E27FC236}">
                <a16:creationId xmlns:a16="http://schemas.microsoft.com/office/drawing/2014/main" id="{D4F26530-F631-4611-84C5-9D7242F5F878}"/>
              </a:ext>
            </a:extLst>
          </p:cNvPr>
          <p:cNvSpPr txBox="1"/>
          <p:nvPr/>
        </p:nvSpPr>
        <p:spPr>
          <a:xfrm>
            <a:off x="0" y="0"/>
            <a:ext cx="6096000" cy="6371350"/>
          </a:xfrm>
          <a:prstGeom prst="rect">
            <a:avLst/>
          </a:prstGeom>
          <a:solidFill>
            <a:schemeClr val="tx1">
              <a:alpha val="80000"/>
            </a:schemeClr>
          </a:solidFill>
        </p:spPr>
        <p:txBody>
          <a:bodyPr vert="horz" lIns="180000" tIns="180000" rIns="180000" bIns="180000" rtlCol="0">
            <a:normAutofit/>
          </a:bodyPr>
          <a:lstStyle/>
          <a:p>
            <a:pPr>
              <a:lnSpc>
                <a:spcPct val="90000"/>
              </a:lnSpc>
              <a:spcBef>
                <a:spcPts val="1000"/>
              </a:spcBef>
            </a:pPr>
            <a:r>
              <a:rPr lang="en-US" altLang="en-US" b="1" kern="1200" dirty="0">
                <a:solidFill>
                  <a:schemeClr val="bg1"/>
                </a:solidFill>
                <a:latin typeface="+mn-lt"/>
                <a:ea typeface="+mn-ea"/>
                <a:cs typeface="+mn-cs"/>
              </a:rPr>
              <a:t>SOME KEY INDABAS WERE:</a:t>
            </a:r>
          </a:p>
          <a:p>
            <a:pPr>
              <a:lnSpc>
                <a:spcPct val="90000"/>
              </a:lnSpc>
              <a:spcBef>
                <a:spcPts val="1000"/>
              </a:spcBef>
            </a:pPr>
            <a:endParaRPr lang="en-US" altLang="en-US" b="1" dirty="0">
              <a:solidFill>
                <a:schemeClr val="bg1"/>
              </a:solidFill>
            </a:endParaRPr>
          </a:p>
          <a:p>
            <a:pPr>
              <a:lnSpc>
                <a:spcPct val="90000"/>
              </a:lnSpc>
              <a:spcBef>
                <a:spcPts val="1000"/>
              </a:spcBef>
            </a:pPr>
            <a:r>
              <a:rPr lang="en-US" altLang="en-US" b="1" kern="1200" dirty="0">
                <a:solidFill>
                  <a:schemeClr val="bg1"/>
                </a:solidFill>
                <a:latin typeface="+mn-lt"/>
                <a:ea typeface="+mn-ea"/>
                <a:cs typeface="+mn-cs"/>
              </a:rPr>
              <a:t>Rhodes University Media Policy workshop (90)</a:t>
            </a:r>
          </a:p>
          <a:p>
            <a:pPr>
              <a:lnSpc>
                <a:spcPct val="90000"/>
              </a:lnSpc>
              <a:spcBef>
                <a:spcPts val="1000"/>
              </a:spcBef>
            </a:pPr>
            <a:r>
              <a:rPr lang="en-US" altLang="en-US" b="1" kern="1200" dirty="0">
                <a:solidFill>
                  <a:schemeClr val="bg1"/>
                </a:solidFill>
                <a:latin typeface="+mn-lt"/>
                <a:ea typeface="+mn-ea"/>
                <a:cs typeface="+mn-cs"/>
              </a:rPr>
              <a:t>University of Bophuthatswana Media Policy Workshop (91)</a:t>
            </a:r>
          </a:p>
          <a:p>
            <a:pPr>
              <a:lnSpc>
                <a:spcPct val="90000"/>
              </a:lnSpc>
              <a:spcBef>
                <a:spcPts val="1000"/>
              </a:spcBef>
            </a:pPr>
            <a:r>
              <a:rPr lang="en-US" altLang="en-US" b="1" kern="1200" dirty="0">
                <a:solidFill>
                  <a:schemeClr val="bg1"/>
                </a:solidFill>
                <a:latin typeface="+mn-lt"/>
                <a:ea typeface="+mn-ea"/>
                <a:cs typeface="+mn-cs"/>
              </a:rPr>
              <a:t>Campaign for Open Media / IDASA Conference on the role and shape of media in the new South Africa (91)</a:t>
            </a:r>
          </a:p>
          <a:p>
            <a:pPr>
              <a:lnSpc>
                <a:spcPct val="90000"/>
              </a:lnSpc>
              <a:spcBef>
                <a:spcPts val="1000"/>
              </a:spcBef>
            </a:pPr>
            <a:r>
              <a:rPr lang="en-US" altLang="en-US" b="1" kern="1200" dirty="0">
                <a:solidFill>
                  <a:schemeClr val="bg1"/>
                </a:solidFill>
                <a:latin typeface="+mn-lt"/>
                <a:ea typeface="+mn-ea"/>
                <a:cs typeface="+mn-cs"/>
              </a:rPr>
              <a:t>SASPU Multi-media </a:t>
            </a:r>
            <a:r>
              <a:rPr lang="en-US" altLang="en-US" b="1" kern="1200" dirty="0" err="1">
                <a:solidFill>
                  <a:schemeClr val="bg1"/>
                </a:solidFill>
                <a:latin typeface="+mn-lt"/>
                <a:ea typeface="+mn-ea"/>
                <a:cs typeface="+mn-cs"/>
              </a:rPr>
              <a:t>Mindblast</a:t>
            </a:r>
            <a:endParaRPr lang="en-US" altLang="en-US" b="1" kern="1200" dirty="0">
              <a:solidFill>
                <a:schemeClr val="bg1"/>
              </a:solidFill>
              <a:latin typeface="+mn-lt"/>
              <a:ea typeface="+mn-ea"/>
              <a:cs typeface="+mn-cs"/>
            </a:endParaRPr>
          </a:p>
          <a:p>
            <a:pPr>
              <a:lnSpc>
                <a:spcPct val="90000"/>
              </a:lnSpc>
              <a:spcBef>
                <a:spcPts val="1000"/>
              </a:spcBef>
            </a:pPr>
            <a:r>
              <a:rPr lang="en-US" altLang="en-US" b="1" kern="1200" dirty="0">
                <a:solidFill>
                  <a:schemeClr val="bg1"/>
                </a:solidFill>
                <a:latin typeface="+mn-lt"/>
                <a:ea typeface="+mn-ea"/>
                <a:cs typeface="+mn-cs"/>
              </a:rPr>
              <a:t>SASPU Free the Airwaves Campaign</a:t>
            </a:r>
          </a:p>
          <a:p>
            <a:pPr>
              <a:lnSpc>
                <a:spcPct val="90000"/>
              </a:lnSpc>
              <a:spcBef>
                <a:spcPts val="1000"/>
              </a:spcBef>
            </a:pPr>
            <a:r>
              <a:rPr lang="en-US" altLang="en-US" b="1" kern="1200" dirty="0">
                <a:solidFill>
                  <a:schemeClr val="bg1"/>
                </a:solidFill>
                <a:latin typeface="+mn-lt"/>
                <a:ea typeface="+mn-ea"/>
                <a:cs typeface="+mn-cs"/>
              </a:rPr>
              <a:t>SASPU Transformation of Campus Radio to Campus Community or COMMUNITY RADIO</a:t>
            </a:r>
          </a:p>
          <a:p>
            <a:pPr>
              <a:lnSpc>
                <a:spcPct val="90000"/>
              </a:lnSpc>
              <a:spcBef>
                <a:spcPts val="1000"/>
              </a:spcBef>
            </a:pPr>
            <a:r>
              <a:rPr lang="en-US" altLang="en-US" b="1" kern="1200" dirty="0">
                <a:solidFill>
                  <a:schemeClr val="bg1"/>
                </a:solidFill>
                <a:latin typeface="+mn-lt"/>
                <a:ea typeface="+mn-ea"/>
                <a:cs typeface="+mn-cs"/>
              </a:rPr>
              <a:t>Jabulani! Freedom of the Airwaves (91)</a:t>
            </a:r>
          </a:p>
          <a:p>
            <a:pPr>
              <a:lnSpc>
                <a:spcPct val="90000"/>
              </a:lnSpc>
              <a:spcBef>
                <a:spcPts val="1000"/>
              </a:spcBef>
            </a:pPr>
            <a:r>
              <a:rPr lang="en-US" altLang="en-US" b="1" kern="1200" dirty="0">
                <a:solidFill>
                  <a:schemeClr val="bg1"/>
                </a:solidFill>
                <a:latin typeface="+mn-lt"/>
                <a:ea typeface="+mn-ea"/>
                <a:cs typeface="+mn-cs"/>
              </a:rPr>
              <a:t>ANC Media Conference (91)</a:t>
            </a:r>
          </a:p>
          <a:p>
            <a:pPr>
              <a:lnSpc>
                <a:spcPct val="90000"/>
              </a:lnSpc>
              <a:spcBef>
                <a:spcPts val="1000"/>
              </a:spcBef>
            </a:pPr>
            <a:r>
              <a:rPr lang="en-US" altLang="en-US" b="1" kern="1200" dirty="0">
                <a:solidFill>
                  <a:schemeClr val="bg1"/>
                </a:solidFill>
                <a:latin typeface="+mn-lt"/>
                <a:ea typeface="+mn-ea"/>
                <a:cs typeface="+mn-cs"/>
              </a:rPr>
              <a:t>Free, Fair and Open Conference, UWC (92)</a:t>
            </a:r>
          </a:p>
          <a:p>
            <a:pPr>
              <a:lnSpc>
                <a:spcPct val="90000"/>
              </a:lnSpc>
              <a:spcBef>
                <a:spcPts val="1000"/>
              </a:spcBef>
            </a:pPr>
            <a:r>
              <a:rPr lang="en-US" altLang="en-US" b="1" kern="1200" dirty="0">
                <a:solidFill>
                  <a:schemeClr val="bg1"/>
                </a:solidFill>
                <a:latin typeface="+mn-lt"/>
                <a:ea typeface="+mn-ea"/>
                <a:cs typeface="+mn-cs"/>
              </a:rPr>
              <a:t>Chapmans Peak Conference (93)</a:t>
            </a:r>
          </a:p>
          <a:p>
            <a:pPr>
              <a:lnSpc>
                <a:spcPct val="90000"/>
              </a:lnSpc>
              <a:spcBef>
                <a:spcPts val="1000"/>
              </a:spcBef>
            </a:pPr>
            <a:r>
              <a:rPr lang="en-US" altLang="en-US" b="1" kern="1200" dirty="0">
                <a:solidFill>
                  <a:schemeClr val="bg1"/>
                </a:solidFill>
                <a:latin typeface="+mn-lt"/>
                <a:ea typeface="+mn-ea"/>
                <a:cs typeface="+mn-cs"/>
              </a:rPr>
              <a:t>North West Broadcasting Forum (Nov 94)</a:t>
            </a:r>
          </a:p>
        </p:txBody>
      </p:sp>
      <p:sp>
        <p:nvSpPr>
          <p:cNvPr id="7" name="TextBox 6">
            <a:extLst>
              <a:ext uri="{FF2B5EF4-FFF2-40B4-BE49-F238E27FC236}">
                <a16:creationId xmlns:a16="http://schemas.microsoft.com/office/drawing/2014/main" id="{5B005114-6502-4A48-A1EB-5213F572B66D}"/>
              </a:ext>
            </a:extLst>
          </p:cNvPr>
          <p:cNvSpPr txBox="1"/>
          <p:nvPr/>
        </p:nvSpPr>
        <p:spPr>
          <a:xfrm>
            <a:off x="6288000" y="3763648"/>
            <a:ext cx="5472000" cy="2428351"/>
          </a:xfrm>
          <a:prstGeom prst="rect">
            <a:avLst/>
          </a:prstGeom>
        </p:spPr>
        <p:txBody>
          <a:bodyPr vert="horz" lIns="0" tIns="0" rIns="0" bIns="0" rtlCol="0">
            <a:normAutofit/>
          </a:bodyPr>
          <a:lstStyle/>
          <a:p>
            <a:pPr>
              <a:lnSpc>
                <a:spcPct val="90000"/>
              </a:lnSpc>
              <a:spcAft>
                <a:spcPts val="600"/>
              </a:spcAft>
              <a:buFont typeface="Arial" panose="020B0604020202020204" pitchFamily="34" charset="0"/>
              <a:buChar char="•"/>
            </a:pPr>
            <a:r>
              <a:rPr lang="en-US" sz="2400" b="1" dirty="0">
                <a:solidFill>
                  <a:schemeClr val="tx1">
                    <a:lumMod val="75000"/>
                    <a:lumOff val="25000"/>
                  </a:schemeClr>
                </a:solidFill>
              </a:rPr>
              <a:t>A series of indabas were arranged and enabled consistent participatory dialogue on the development of the sector, in the broader media environment. Many people were empowered. </a:t>
            </a:r>
          </a:p>
        </p:txBody>
      </p:sp>
      <p:sp>
        <p:nvSpPr>
          <p:cNvPr id="4" name="Footer Placeholder 3">
            <a:extLst>
              <a:ext uri="{FF2B5EF4-FFF2-40B4-BE49-F238E27FC236}">
                <a16:creationId xmlns:a16="http://schemas.microsoft.com/office/drawing/2014/main" id="{393BF0FD-60EB-4E09-8D2E-6CD3CF30841B}"/>
              </a:ext>
            </a:extLst>
          </p:cNvPr>
          <p:cNvSpPr>
            <a:spLocks noGrp="1"/>
          </p:cNvSpPr>
          <p:nvPr>
            <p:ph type="ftr" sz="quarter" idx="13"/>
          </p:nvPr>
        </p:nvSpPr>
        <p:spPr>
          <a:xfrm>
            <a:off x="432000" y="6439820"/>
            <a:ext cx="5664000" cy="295062"/>
          </a:xfrm>
        </p:spPr>
        <p:txBody>
          <a:bodyPr vert="horz" lIns="0" tIns="0" rIns="0" bIns="0" rtlCol="0" anchor="ctr">
            <a:normAutofit/>
          </a:bodyPr>
          <a:lstStyle/>
          <a:p>
            <a:pPr>
              <a:spcAft>
                <a:spcPts val="600"/>
              </a:spcAft>
            </a:pPr>
            <a:r>
              <a:rPr lang="en-US" kern="1200">
                <a:latin typeface="+mn-lt"/>
                <a:ea typeface="+mn-ea"/>
                <a:cs typeface="+mn-cs"/>
              </a:rPr>
              <a:t>Add a footer</a:t>
            </a:r>
          </a:p>
        </p:txBody>
      </p:sp>
      <p:sp>
        <p:nvSpPr>
          <p:cNvPr id="5" name="Slide Number Placeholder 4">
            <a:extLst>
              <a:ext uri="{FF2B5EF4-FFF2-40B4-BE49-F238E27FC236}">
                <a16:creationId xmlns:a16="http://schemas.microsoft.com/office/drawing/2014/main" id="{269D7C63-6F8F-406E-8740-B456C681C3A8}"/>
              </a:ext>
            </a:extLst>
          </p:cNvPr>
          <p:cNvSpPr>
            <a:spLocks noGrp="1"/>
          </p:cNvSpPr>
          <p:nvPr>
            <p:ph type="sldNum" sz="quarter" idx="33"/>
          </p:nvPr>
        </p:nvSpPr>
        <p:spPr>
          <a:xfrm>
            <a:off x="11760000" y="6371351"/>
            <a:ext cx="432000" cy="432000"/>
          </a:xfrm>
        </p:spPr>
        <p:txBody>
          <a:bodyPr vert="horz" lIns="0" tIns="0" rIns="0" bIns="0" rtlCol="0" anchor="ctr">
            <a:normAutofit/>
          </a:bodyPr>
          <a:lstStyle/>
          <a:p>
            <a:pPr>
              <a:spcAft>
                <a:spcPts val="600"/>
              </a:spcAft>
            </a:pPr>
            <a:fld id="{19B51A1E-902D-48AF-9020-955120F399B6}" type="slidenum">
              <a:rPr lang="en-US" smtClean="0"/>
              <a:pPr>
                <a:spcAft>
                  <a:spcPts val="600"/>
                </a:spcAft>
              </a:pPr>
              <a:t>5</a:t>
            </a:fld>
            <a:endParaRPr lang="en-US"/>
          </a:p>
        </p:txBody>
      </p:sp>
      <p:sp>
        <p:nvSpPr>
          <p:cNvPr id="2" name="Title 1">
            <a:extLst>
              <a:ext uri="{FF2B5EF4-FFF2-40B4-BE49-F238E27FC236}">
                <a16:creationId xmlns:a16="http://schemas.microsoft.com/office/drawing/2014/main" id="{BD6C2E78-0581-4516-AE38-03DC3E02BB2D}"/>
              </a:ext>
            </a:extLst>
          </p:cNvPr>
          <p:cNvSpPr>
            <a:spLocks noGrp="1"/>
          </p:cNvSpPr>
          <p:nvPr>
            <p:ph type="title"/>
          </p:nvPr>
        </p:nvSpPr>
        <p:spPr>
          <a:xfrm>
            <a:off x="5118100" y="1960880"/>
            <a:ext cx="6641900" cy="934720"/>
          </a:xfrm>
        </p:spPr>
        <p:txBody>
          <a:bodyPr vert="horz" lIns="180000" tIns="180000" rIns="180000" bIns="180000" rtlCol="0" anchor="ctr">
            <a:normAutofit fontScale="90000"/>
          </a:bodyPr>
          <a:lstStyle/>
          <a:p>
            <a:r>
              <a:rPr lang="en-US" altLang="en-US" sz="5100" b="1" kern="1200" spc="-300" dirty="0">
                <a:latin typeface="+mj-lt"/>
                <a:ea typeface="+mj-ea"/>
                <a:cs typeface="+mj-cs"/>
              </a:rPr>
              <a:t>Early successes </a:t>
            </a:r>
            <a:endParaRPr lang="en-US" sz="5100" b="1" kern="1200" spc="-300" dirty="0">
              <a:latin typeface="+mj-lt"/>
              <a:ea typeface="+mj-ea"/>
              <a:cs typeface="+mj-cs"/>
            </a:endParaRPr>
          </a:p>
        </p:txBody>
      </p:sp>
      <p:pic>
        <p:nvPicPr>
          <p:cNvPr id="14" name="Picture 13">
            <a:extLst>
              <a:ext uri="{FF2B5EF4-FFF2-40B4-BE49-F238E27FC236}">
                <a16:creationId xmlns:a16="http://schemas.microsoft.com/office/drawing/2014/main" id="{F95BB7BF-D695-4036-B2F1-F56C039BFCB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36340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16A5-45C1-4BA6-B1D9-91798DABA587}"/>
              </a:ext>
            </a:extLst>
          </p:cNvPr>
          <p:cNvSpPr>
            <a:spLocks noGrp="1"/>
          </p:cNvSpPr>
          <p:nvPr>
            <p:ph type="title"/>
          </p:nvPr>
        </p:nvSpPr>
        <p:spPr>
          <a:xfrm>
            <a:off x="432000" y="432000"/>
            <a:ext cx="3932037" cy="968175"/>
          </a:xfrm>
        </p:spPr>
        <p:txBody>
          <a:bodyPr vert="horz" lIns="0" tIns="0" rIns="0" bIns="0" rtlCol="0" anchor="b">
            <a:normAutofit/>
          </a:bodyPr>
          <a:lstStyle/>
          <a:p>
            <a:r>
              <a:rPr lang="en-US" b="1" kern="1200" spc="-150" dirty="0">
                <a:latin typeface="+mj-lt"/>
                <a:ea typeface="+mj-ea"/>
                <a:cs typeface="+mj-cs"/>
              </a:rPr>
              <a:t>EARLY CHALLENGES</a:t>
            </a:r>
          </a:p>
        </p:txBody>
      </p:sp>
      <p:sp>
        <p:nvSpPr>
          <p:cNvPr id="4" name="Footer Placeholder 3">
            <a:extLst>
              <a:ext uri="{FF2B5EF4-FFF2-40B4-BE49-F238E27FC236}">
                <a16:creationId xmlns:a16="http://schemas.microsoft.com/office/drawing/2014/main" id="{49D7F219-FFC1-46AD-A773-262F4DA38AC0}"/>
              </a:ext>
            </a:extLst>
          </p:cNvPr>
          <p:cNvSpPr>
            <a:spLocks noGrp="1"/>
          </p:cNvSpPr>
          <p:nvPr>
            <p:ph type="ftr" sz="quarter" idx="13"/>
          </p:nvPr>
        </p:nvSpPr>
        <p:spPr>
          <a:xfrm>
            <a:off x="432000" y="6439820"/>
            <a:ext cx="5664000" cy="295062"/>
          </a:xfrm>
        </p:spPr>
        <p:txBody>
          <a:bodyPr vert="horz" lIns="0" tIns="0" rIns="0" bIns="0" rtlCol="0" anchor="ctr">
            <a:normAutofit/>
          </a:bodyPr>
          <a:lstStyle/>
          <a:p>
            <a:pPr>
              <a:spcAft>
                <a:spcPts val="600"/>
              </a:spcAft>
            </a:pPr>
            <a:r>
              <a:rPr lang="en-US" kern="1200">
                <a:latin typeface="+mn-lt"/>
                <a:ea typeface="+mn-ea"/>
                <a:cs typeface="+mn-cs"/>
              </a:rPr>
              <a:t>Add a footer</a:t>
            </a:r>
          </a:p>
        </p:txBody>
      </p:sp>
      <p:sp>
        <p:nvSpPr>
          <p:cNvPr id="5" name="Slide Number Placeholder 4">
            <a:extLst>
              <a:ext uri="{FF2B5EF4-FFF2-40B4-BE49-F238E27FC236}">
                <a16:creationId xmlns:a16="http://schemas.microsoft.com/office/drawing/2014/main" id="{65719F49-6B0B-4AF1-8E6C-9EC4964934DC}"/>
              </a:ext>
            </a:extLst>
          </p:cNvPr>
          <p:cNvSpPr>
            <a:spLocks noGrp="1"/>
          </p:cNvSpPr>
          <p:nvPr>
            <p:ph type="sldNum" sz="quarter" idx="33"/>
          </p:nvPr>
        </p:nvSpPr>
        <p:spPr>
          <a:xfrm>
            <a:off x="11760000" y="6371351"/>
            <a:ext cx="432000" cy="432000"/>
          </a:xfrm>
        </p:spPr>
        <p:txBody>
          <a:bodyPr vert="horz" lIns="0" tIns="0" rIns="0" bIns="0" rtlCol="0" anchor="ctr">
            <a:normAutofit/>
          </a:bodyPr>
          <a:lstStyle/>
          <a:p>
            <a:pPr>
              <a:spcAft>
                <a:spcPts val="600"/>
              </a:spcAft>
            </a:pPr>
            <a:fld id="{19B51A1E-902D-48AF-9020-955120F399B6}" type="slidenum">
              <a:rPr lang="en-US" smtClean="0"/>
              <a:pPr>
                <a:spcAft>
                  <a:spcPts val="600"/>
                </a:spcAft>
              </a:pPr>
              <a:t>6</a:t>
            </a:fld>
            <a:endParaRPr lang="en-US"/>
          </a:p>
        </p:txBody>
      </p:sp>
      <p:sp>
        <p:nvSpPr>
          <p:cNvPr id="7" name="TextBox 6">
            <a:extLst>
              <a:ext uri="{FF2B5EF4-FFF2-40B4-BE49-F238E27FC236}">
                <a16:creationId xmlns:a16="http://schemas.microsoft.com/office/drawing/2014/main" id="{FBCB104B-6602-4F38-AA58-BA1753E29412}"/>
              </a:ext>
            </a:extLst>
          </p:cNvPr>
          <p:cNvSpPr txBox="1"/>
          <p:nvPr/>
        </p:nvSpPr>
        <p:spPr>
          <a:xfrm>
            <a:off x="432000" y="2057400"/>
            <a:ext cx="3932237" cy="3811588"/>
          </a:xfrm>
          <a:prstGeom prst="rect">
            <a:avLst/>
          </a:prstGeom>
        </p:spPr>
        <p:txBody>
          <a:bodyPr vert="horz" lIns="0" tIns="0" rIns="0" bIns="0" rtlCol="0">
            <a:normAutofit/>
          </a:bodyPr>
          <a:lstStyle/>
          <a:p>
            <a:pPr>
              <a:lnSpc>
                <a:spcPct val="90000"/>
              </a:lnSpc>
              <a:spcBef>
                <a:spcPts val="1000"/>
              </a:spcBef>
            </a:pPr>
            <a:r>
              <a:rPr lang="en-US" altLang="en-US" sz="1600" b="1" kern="1200" dirty="0">
                <a:solidFill>
                  <a:schemeClr val="tx1">
                    <a:lumMod val="75000"/>
                    <a:lumOff val="25000"/>
                  </a:schemeClr>
                </a:solidFill>
                <a:latin typeface="+mn-lt"/>
                <a:ea typeface="+mn-ea"/>
                <a:cs typeface="+mn-cs"/>
              </a:rPr>
              <a:t>SENTECH was slow to </a:t>
            </a:r>
            <a:r>
              <a:rPr lang="en-US" altLang="en-US" sz="1600" b="1" kern="1200" dirty="0" err="1">
                <a:solidFill>
                  <a:schemeClr val="tx1">
                    <a:lumMod val="75000"/>
                    <a:lumOff val="25000"/>
                  </a:schemeClr>
                </a:solidFill>
                <a:latin typeface="+mn-lt"/>
                <a:ea typeface="+mn-ea"/>
                <a:cs typeface="+mn-cs"/>
              </a:rPr>
              <a:t>democratise</a:t>
            </a:r>
            <a:r>
              <a:rPr lang="en-US" altLang="en-US" sz="1600" b="1" kern="1200" dirty="0">
                <a:solidFill>
                  <a:schemeClr val="tx1">
                    <a:lumMod val="75000"/>
                    <a:lumOff val="25000"/>
                  </a:schemeClr>
                </a:solidFill>
                <a:latin typeface="+mn-lt"/>
                <a:ea typeface="+mn-ea"/>
                <a:cs typeface="+mn-cs"/>
              </a:rPr>
              <a:t> and its rates were far too high for the community radio sector. A review of signal distribution tariffs is still outstanding. </a:t>
            </a:r>
          </a:p>
          <a:p>
            <a:pPr>
              <a:lnSpc>
                <a:spcPct val="90000"/>
              </a:lnSpc>
              <a:spcBef>
                <a:spcPts val="1000"/>
              </a:spcBef>
            </a:pPr>
            <a:endParaRPr lang="en-US" altLang="en-US" sz="1600" b="1" dirty="0">
              <a:solidFill>
                <a:schemeClr val="tx1">
                  <a:lumMod val="75000"/>
                  <a:lumOff val="25000"/>
                </a:schemeClr>
              </a:solidFill>
            </a:endParaRPr>
          </a:p>
          <a:p>
            <a:pPr>
              <a:lnSpc>
                <a:spcPct val="90000"/>
              </a:lnSpc>
              <a:spcBef>
                <a:spcPts val="1000"/>
              </a:spcBef>
            </a:pPr>
            <a:r>
              <a:rPr lang="en-US" altLang="en-US" sz="1600" b="1" kern="1200" dirty="0">
                <a:solidFill>
                  <a:schemeClr val="tx1">
                    <a:lumMod val="75000"/>
                    <a:lumOff val="25000"/>
                  </a:schemeClr>
                </a:solidFill>
                <a:latin typeface="+mn-lt"/>
                <a:ea typeface="+mn-ea"/>
                <a:cs typeface="+mn-cs"/>
              </a:rPr>
              <a:t>the transmitter to be located on the mountain overlooking the site for </a:t>
            </a:r>
            <a:r>
              <a:rPr lang="en-US" altLang="en-US" sz="1600" b="1" kern="1200" dirty="0" err="1">
                <a:solidFill>
                  <a:schemeClr val="tx1">
                    <a:lumMod val="75000"/>
                    <a:lumOff val="25000"/>
                  </a:schemeClr>
                </a:solidFill>
                <a:latin typeface="+mn-lt"/>
                <a:ea typeface="+mn-ea"/>
                <a:cs typeface="+mn-cs"/>
              </a:rPr>
              <a:t>Moutse</a:t>
            </a:r>
            <a:r>
              <a:rPr lang="en-US" altLang="en-US" sz="1600" b="1" kern="1200" dirty="0">
                <a:solidFill>
                  <a:schemeClr val="tx1">
                    <a:lumMod val="75000"/>
                    <a:lumOff val="25000"/>
                  </a:schemeClr>
                </a:solidFill>
                <a:latin typeface="+mn-lt"/>
                <a:ea typeface="+mn-ea"/>
                <a:cs typeface="+mn-cs"/>
              </a:rPr>
              <a:t> Community radio station.</a:t>
            </a:r>
          </a:p>
          <a:p>
            <a:pPr>
              <a:lnSpc>
                <a:spcPct val="90000"/>
              </a:lnSpc>
              <a:spcBef>
                <a:spcPts val="1000"/>
              </a:spcBef>
            </a:pPr>
            <a:r>
              <a:rPr lang="en-US" altLang="en-US" sz="1600" b="1" kern="1200" dirty="0">
                <a:solidFill>
                  <a:schemeClr val="tx1">
                    <a:lumMod val="75000"/>
                    <a:lumOff val="25000"/>
                  </a:schemeClr>
                </a:solidFill>
                <a:latin typeface="+mn-lt"/>
                <a:ea typeface="+mn-ea"/>
                <a:cs typeface="+mn-cs"/>
              </a:rPr>
              <a:t>Advertising revenue was slow in the early days because media planners were not familiar with ‘black’ areas. There was no audience measurement devices for community radio audiences.</a:t>
            </a:r>
          </a:p>
        </p:txBody>
      </p:sp>
      <p:pic>
        <p:nvPicPr>
          <p:cNvPr id="13" name="Picture Placeholder 12" descr="A group of people posing for the camera&#10;&#10;Description automatically generated">
            <a:extLst>
              <a:ext uri="{FF2B5EF4-FFF2-40B4-BE49-F238E27FC236}">
                <a16:creationId xmlns:a16="http://schemas.microsoft.com/office/drawing/2014/main" id="{FE18F5E7-1A2B-45FE-BEE4-6598050A3FB7}"/>
              </a:ext>
            </a:extLst>
          </p:cNvPr>
          <p:cNvPicPr>
            <a:picLocks noGrp="1" noChangeAspect="1"/>
          </p:cNvPicPr>
          <p:nvPr>
            <p:ph type="pic" idx="1"/>
          </p:nvPr>
        </p:nvPicPr>
        <p:blipFill>
          <a:blip r:embed="rId3"/>
          <a:srcRect l="6730" r="6730"/>
          <a:stretch>
            <a:fillRect/>
          </a:stretch>
        </p:blipFill>
        <p:spPr/>
      </p:pic>
      <p:pic>
        <p:nvPicPr>
          <p:cNvPr id="15" name="Picture 14">
            <a:extLst>
              <a:ext uri="{FF2B5EF4-FFF2-40B4-BE49-F238E27FC236}">
                <a16:creationId xmlns:a16="http://schemas.microsoft.com/office/drawing/2014/main" id="{D7F231D9-803C-4E97-99EB-7695714C3F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32538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7" name="Picture Placeholder 6" descr="A group of people performing on a counter&#10;&#10;Description automatically generated">
            <a:extLst>
              <a:ext uri="{FF2B5EF4-FFF2-40B4-BE49-F238E27FC236}">
                <a16:creationId xmlns:a16="http://schemas.microsoft.com/office/drawing/2014/main" id="{624346F0-2026-48BA-B32F-835EE02C909C}"/>
              </a:ext>
            </a:extLst>
          </p:cNvPr>
          <p:cNvPicPr>
            <a:picLocks noGrp="1" noChangeAspect="1"/>
          </p:cNvPicPr>
          <p:nvPr>
            <p:ph type="pic" sz="quarter" idx="10"/>
          </p:nvPr>
        </p:nvPicPr>
        <p:blipFill>
          <a:blip r:embed="rId3"/>
          <a:srcRect t="28516" b="28516"/>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699" y="1933285"/>
            <a:ext cx="4903599" cy="1958400"/>
          </a:xfrm>
        </p:spPr>
        <p:txBody>
          <a:bodyPr/>
          <a:lstStyle/>
          <a:p>
            <a:r>
              <a:rPr lang="en-US" dirty="0"/>
              <a:t>Mentorship &amp; Training</a:t>
            </a:r>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1399" y="3891685"/>
            <a:ext cx="4902200" cy="1251815"/>
          </a:xfrm>
        </p:spPr>
        <p:txBody>
          <a:bodyPr/>
          <a:lstStyle/>
          <a:p>
            <a:r>
              <a:rPr lang="en-US" dirty="0"/>
              <a:t>Australian project provided early assistance to six community radio stations and the NCRF.  Model included placement of trainers and mentors at stations. </a:t>
            </a:r>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7</a:t>
            </a:fld>
            <a:endParaRPr lang="en-US" dirty="0"/>
          </a:p>
        </p:txBody>
      </p:sp>
      <p:pic>
        <p:nvPicPr>
          <p:cNvPr id="8" name="Picture 7">
            <a:extLst>
              <a:ext uri="{FF2B5EF4-FFF2-40B4-BE49-F238E27FC236}">
                <a16:creationId xmlns:a16="http://schemas.microsoft.com/office/drawing/2014/main" id="{3B449696-8609-42F5-B253-967C0140273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211769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p:txBody>
          <a:bodyPr/>
          <a:lstStyle/>
          <a:p>
            <a:r>
              <a:rPr lang="en-US" dirty="0"/>
              <a:t>A GROWING SECTOR</a:t>
            </a:r>
          </a:p>
        </p:txBody>
      </p:sp>
      <p:sp>
        <p:nvSpPr>
          <p:cNvPr id="3" name="Text Placeholder 2">
            <a:extLst>
              <a:ext uri="{FF2B5EF4-FFF2-40B4-BE49-F238E27FC236}">
                <a16:creationId xmlns:a16="http://schemas.microsoft.com/office/drawing/2014/main" id="{DE9D0F75-42B5-4960-8C3A-291285872DAF}"/>
              </a:ext>
            </a:extLst>
          </p:cNvPr>
          <p:cNvSpPr>
            <a:spLocks noGrp="1"/>
          </p:cNvSpPr>
          <p:nvPr>
            <p:ph type="body" sz="quarter" idx="32"/>
          </p:nvPr>
        </p:nvSpPr>
        <p:spPr>
          <a:xfrm>
            <a:off x="431800" y="1008000"/>
            <a:ext cx="11339513" cy="360000"/>
          </a:xfrm>
        </p:spPr>
        <p:txBody>
          <a:bodyPr/>
          <a:lstStyle/>
          <a:p>
            <a:r>
              <a:rPr lang="en-US" dirty="0"/>
              <a:t>1993 and before – Radio Pietermaritzburg, UWC Radio (Bush Radio), Radio </a:t>
            </a:r>
            <a:r>
              <a:rPr lang="en-US" dirty="0" err="1"/>
              <a:t>Zibonele</a:t>
            </a:r>
            <a:r>
              <a:rPr lang="en-US" dirty="0"/>
              <a:t> and other initiatives</a:t>
            </a:r>
          </a:p>
        </p:txBody>
      </p:sp>
      <p:graphicFrame>
        <p:nvGraphicFramePr>
          <p:cNvPr id="7" name="Chart 6" title="Gross Revenue Placeholder Chart">
            <a:extLst>
              <a:ext uri="{FF2B5EF4-FFF2-40B4-BE49-F238E27FC236}">
                <a16:creationId xmlns:a16="http://schemas.microsoft.com/office/drawing/2014/main" id="{9BEBE5AF-1D10-425C-8F3C-2236E52E6E67}"/>
              </a:ext>
            </a:extLst>
          </p:cNvPr>
          <p:cNvGraphicFramePr/>
          <p:nvPr>
            <p:extLst>
              <p:ext uri="{D42A27DB-BD31-4B8C-83A1-F6EECF244321}">
                <p14:modId xmlns:p14="http://schemas.microsoft.com/office/powerpoint/2010/main" val="3978817833"/>
              </p:ext>
            </p:extLst>
          </p:nvPr>
        </p:nvGraphicFramePr>
        <p:xfrm>
          <a:off x="4406900" y="1512000"/>
          <a:ext cx="3389313" cy="4444199"/>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8">
            <a:extLst>
              <a:ext uri="{FF2B5EF4-FFF2-40B4-BE49-F238E27FC236}">
                <a16:creationId xmlns:a16="http://schemas.microsoft.com/office/drawing/2014/main"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8</a:t>
            </a:fld>
            <a:endParaRPr lang="en-US" dirty="0"/>
          </a:p>
        </p:txBody>
      </p:sp>
      <p:graphicFrame>
        <p:nvGraphicFramePr>
          <p:cNvPr id="5" name="Table 5">
            <a:extLst>
              <a:ext uri="{FF2B5EF4-FFF2-40B4-BE49-F238E27FC236}">
                <a16:creationId xmlns:a16="http://schemas.microsoft.com/office/drawing/2014/main" id="{F66524C9-8792-47E4-BDD5-BA3373D9C231}"/>
              </a:ext>
            </a:extLst>
          </p:cNvPr>
          <p:cNvGraphicFramePr>
            <a:graphicFrameLocks noGrp="1"/>
          </p:cNvGraphicFramePr>
          <p:nvPr>
            <p:extLst>
              <p:ext uri="{D42A27DB-BD31-4B8C-83A1-F6EECF244321}">
                <p14:modId xmlns:p14="http://schemas.microsoft.com/office/powerpoint/2010/main" val="290487198"/>
              </p:ext>
            </p:extLst>
          </p:nvPr>
        </p:nvGraphicFramePr>
        <p:xfrm>
          <a:off x="342900" y="1367999"/>
          <a:ext cx="11428413" cy="4588200"/>
        </p:xfrm>
        <a:graphic>
          <a:graphicData uri="http://schemas.openxmlformats.org/drawingml/2006/table">
            <a:tbl>
              <a:tblPr firstRow="1" bandRow="1">
                <a:tableStyleId>{073A0DAA-6AF3-43AB-8588-CEC1D06C72B9}</a:tableStyleId>
              </a:tblPr>
              <a:tblGrid>
                <a:gridCol w="3809471">
                  <a:extLst>
                    <a:ext uri="{9D8B030D-6E8A-4147-A177-3AD203B41FA5}">
                      <a16:colId xmlns:a16="http://schemas.microsoft.com/office/drawing/2014/main" val="3800980804"/>
                    </a:ext>
                  </a:extLst>
                </a:gridCol>
                <a:gridCol w="3809471">
                  <a:extLst>
                    <a:ext uri="{9D8B030D-6E8A-4147-A177-3AD203B41FA5}">
                      <a16:colId xmlns:a16="http://schemas.microsoft.com/office/drawing/2014/main" val="2634932247"/>
                    </a:ext>
                  </a:extLst>
                </a:gridCol>
                <a:gridCol w="3809471">
                  <a:extLst>
                    <a:ext uri="{9D8B030D-6E8A-4147-A177-3AD203B41FA5}">
                      <a16:colId xmlns:a16="http://schemas.microsoft.com/office/drawing/2014/main" val="458554700"/>
                    </a:ext>
                  </a:extLst>
                </a:gridCol>
              </a:tblGrid>
              <a:tr h="509800">
                <a:tc>
                  <a:txBody>
                    <a:bodyPr/>
                    <a:lstStyle/>
                    <a:p>
                      <a:pPr algn="ctr"/>
                      <a:r>
                        <a:rPr lang="en-ZA" dirty="0"/>
                        <a:t>YEAR</a:t>
                      </a:r>
                    </a:p>
                  </a:txBody>
                  <a:tcPr/>
                </a:tc>
                <a:tc>
                  <a:txBody>
                    <a:bodyPr/>
                    <a:lstStyle/>
                    <a:p>
                      <a:pPr algn="ctr"/>
                      <a:r>
                        <a:rPr lang="en-ZA" dirty="0"/>
                        <a:t>NCRF MEMBERS</a:t>
                      </a:r>
                    </a:p>
                  </a:txBody>
                  <a:tcPr/>
                </a:tc>
                <a:tc>
                  <a:txBody>
                    <a:bodyPr/>
                    <a:lstStyle/>
                    <a:p>
                      <a:pPr algn="ctr"/>
                      <a:r>
                        <a:rPr lang="en-ZA" dirty="0"/>
                        <a:t>ON-AIR</a:t>
                      </a:r>
                    </a:p>
                  </a:txBody>
                  <a:tcPr/>
                </a:tc>
                <a:extLst>
                  <a:ext uri="{0D108BD9-81ED-4DB2-BD59-A6C34878D82A}">
                    <a16:rowId xmlns:a16="http://schemas.microsoft.com/office/drawing/2014/main" val="3975531518"/>
                  </a:ext>
                </a:extLst>
              </a:tr>
              <a:tr h="509800">
                <a:tc>
                  <a:txBody>
                    <a:bodyPr/>
                    <a:lstStyle/>
                    <a:p>
                      <a:r>
                        <a:rPr lang="en-ZA" dirty="0"/>
                        <a:t>1993</a:t>
                      </a:r>
                    </a:p>
                  </a:txBody>
                  <a:tcPr/>
                </a:tc>
                <a:tc>
                  <a:txBody>
                    <a:bodyPr/>
                    <a:lstStyle/>
                    <a:p>
                      <a:r>
                        <a:rPr lang="en-ZA" dirty="0"/>
                        <a:t>15 - 20 Projects</a:t>
                      </a:r>
                    </a:p>
                  </a:txBody>
                  <a:tcPr/>
                </a:tc>
                <a:tc>
                  <a:txBody>
                    <a:bodyPr/>
                    <a:lstStyle/>
                    <a:p>
                      <a:r>
                        <a:rPr lang="en-ZA" dirty="0"/>
                        <a:t>0</a:t>
                      </a:r>
                    </a:p>
                  </a:txBody>
                  <a:tcPr/>
                </a:tc>
                <a:extLst>
                  <a:ext uri="{0D108BD9-81ED-4DB2-BD59-A6C34878D82A}">
                    <a16:rowId xmlns:a16="http://schemas.microsoft.com/office/drawing/2014/main" val="1591258512"/>
                  </a:ext>
                </a:extLst>
              </a:tr>
              <a:tr h="509800">
                <a:tc>
                  <a:txBody>
                    <a:bodyPr/>
                    <a:lstStyle/>
                    <a:p>
                      <a:r>
                        <a:rPr lang="en-ZA" dirty="0"/>
                        <a:t>1994</a:t>
                      </a:r>
                    </a:p>
                  </a:txBody>
                  <a:tcPr/>
                </a:tc>
                <a:tc>
                  <a:txBody>
                    <a:bodyPr/>
                    <a:lstStyle/>
                    <a:p>
                      <a:r>
                        <a:rPr lang="en-ZA" dirty="0"/>
                        <a:t>15 Aspirant Stations</a:t>
                      </a:r>
                    </a:p>
                  </a:txBody>
                  <a:tcPr/>
                </a:tc>
                <a:tc>
                  <a:txBody>
                    <a:bodyPr/>
                    <a:lstStyle/>
                    <a:p>
                      <a:r>
                        <a:rPr lang="en-ZA" dirty="0"/>
                        <a:t>0</a:t>
                      </a:r>
                    </a:p>
                  </a:txBody>
                  <a:tcPr/>
                </a:tc>
                <a:extLst>
                  <a:ext uri="{0D108BD9-81ED-4DB2-BD59-A6C34878D82A}">
                    <a16:rowId xmlns:a16="http://schemas.microsoft.com/office/drawing/2014/main" val="1859254451"/>
                  </a:ext>
                </a:extLst>
              </a:tr>
              <a:tr h="509800">
                <a:tc>
                  <a:txBody>
                    <a:bodyPr/>
                    <a:lstStyle/>
                    <a:p>
                      <a:r>
                        <a:rPr lang="en-ZA" dirty="0"/>
                        <a:t>1995</a:t>
                      </a:r>
                    </a:p>
                  </a:txBody>
                  <a:tcPr/>
                </a:tc>
                <a:tc>
                  <a:txBody>
                    <a:bodyPr/>
                    <a:lstStyle/>
                    <a:p>
                      <a:r>
                        <a:rPr lang="en-ZA" dirty="0"/>
                        <a:t>38 </a:t>
                      </a:r>
                    </a:p>
                  </a:txBody>
                  <a:tcPr/>
                </a:tc>
                <a:tc>
                  <a:txBody>
                    <a:bodyPr/>
                    <a:lstStyle/>
                    <a:p>
                      <a:r>
                        <a:rPr lang="en-ZA" dirty="0"/>
                        <a:t>15</a:t>
                      </a:r>
                    </a:p>
                  </a:txBody>
                  <a:tcPr/>
                </a:tc>
                <a:extLst>
                  <a:ext uri="{0D108BD9-81ED-4DB2-BD59-A6C34878D82A}">
                    <a16:rowId xmlns:a16="http://schemas.microsoft.com/office/drawing/2014/main" val="211245709"/>
                  </a:ext>
                </a:extLst>
              </a:tr>
              <a:tr h="509800">
                <a:tc>
                  <a:txBody>
                    <a:bodyPr/>
                    <a:lstStyle/>
                    <a:p>
                      <a:r>
                        <a:rPr lang="en-ZA" dirty="0"/>
                        <a:t>1996</a:t>
                      </a:r>
                    </a:p>
                  </a:txBody>
                  <a:tcPr/>
                </a:tc>
                <a:tc>
                  <a:txBody>
                    <a:bodyPr/>
                    <a:lstStyle/>
                    <a:p>
                      <a:r>
                        <a:rPr lang="en-ZA" dirty="0"/>
                        <a:t>46</a:t>
                      </a:r>
                    </a:p>
                  </a:txBody>
                  <a:tcPr/>
                </a:tc>
                <a:tc>
                  <a:txBody>
                    <a:bodyPr/>
                    <a:lstStyle/>
                    <a:p>
                      <a:r>
                        <a:rPr lang="en-ZA" dirty="0"/>
                        <a:t>17</a:t>
                      </a:r>
                    </a:p>
                  </a:txBody>
                  <a:tcPr/>
                </a:tc>
                <a:extLst>
                  <a:ext uri="{0D108BD9-81ED-4DB2-BD59-A6C34878D82A}">
                    <a16:rowId xmlns:a16="http://schemas.microsoft.com/office/drawing/2014/main" val="3273091641"/>
                  </a:ext>
                </a:extLst>
              </a:tr>
              <a:tr h="509800">
                <a:tc>
                  <a:txBody>
                    <a:bodyPr/>
                    <a:lstStyle/>
                    <a:p>
                      <a:r>
                        <a:rPr lang="en-ZA" dirty="0"/>
                        <a:t>1997</a:t>
                      </a:r>
                    </a:p>
                  </a:txBody>
                  <a:tcPr/>
                </a:tc>
                <a:tc>
                  <a:txBody>
                    <a:bodyPr/>
                    <a:lstStyle/>
                    <a:p>
                      <a:r>
                        <a:rPr lang="en-ZA" dirty="0"/>
                        <a:t>50</a:t>
                      </a:r>
                    </a:p>
                  </a:txBody>
                  <a:tcPr/>
                </a:tc>
                <a:tc>
                  <a:txBody>
                    <a:bodyPr/>
                    <a:lstStyle/>
                    <a:p>
                      <a:r>
                        <a:rPr lang="en-ZA" dirty="0"/>
                        <a:t>40</a:t>
                      </a:r>
                    </a:p>
                  </a:txBody>
                  <a:tcPr/>
                </a:tc>
                <a:extLst>
                  <a:ext uri="{0D108BD9-81ED-4DB2-BD59-A6C34878D82A}">
                    <a16:rowId xmlns:a16="http://schemas.microsoft.com/office/drawing/2014/main" val="403537936"/>
                  </a:ext>
                </a:extLst>
              </a:tr>
              <a:tr h="509800">
                <a:tc>
                  <a:txBody>
                    <a:bodyPr/>
                    <a:lstStyle/>
                    <a:p>
                      <a:r>
                        <a:rPr lang="en-ZA" dirty="0"/>
                        <a:t>2006</a:t>
                      </a:r>
                    </a:p>
                  </a:txBody>
                  <a:tcPr/>
                </a:tc>
                <a:tc>
                  <a:txBody>
                    <a:bodyPr/>
                    <a:lstStyle/>
                    <a:p>
                      <a:r>
                        <a:rPr lang="en-ZA" dirty="0"/>
                        <a:t>82</a:t>
                      </a:r>
                    </a:p>
                  </a:txBody>
                  <a:tcPr/>
                </a:tc>
                <a:tc>
                  <a:txBody>
                    <a:bodyPr/>
                    <a:lstStyle/>
                    <a:p>
                      <a:r>
                        <a:rPr lang="en-ZA" dirty="0"/>
                        <a:t>82</a:t>
                      </a:r>
                    </a:p>
                  </a:txBody>
                  <a:tcPr/>
                </a:tc>
                <a:extLst>
                  <a:ext uri="{0D108BD9-81ED-4DB2-BD59-A6C34878D82A}">
                    <a16:rowId xmlns:a16="http://schemas.microsoft.com/office/drawing/2014/main" val="2204981118"/>
                  </a:ext>
                </a:extLst>
              </a:tr>
              <a:tr h="509800">
                <a:tc>
                  <a:txBody>
                    <a:bodyPr/>
                    <a:lstStyle/>
                    <a:p>
                      <a:r>
                        <a:rPr lang="en-ZA" dirty="0"/>
                        <a:t>2020</a:t>
                      </a:r>
                    </a:p>
                  </a:txBody>
                  <a:tcPr/>
                </a:tc>
                <a:tc>
                  <a:txBody>
                    <a:bodyPr/>
                    <a:lstStyle/>
                    <a:p>
                      <a:r>
                        <a:rPr lang="en-ZA" dirty="0"/>
                        <a:t>164</a:t>
                      </a:r>
                    </a:p>
                  </a:txBody>
                  <a:tcPr/>
                </a:tc>
                <a:tc>
                  <a:txBody>
                    <a:bodyPr/>
                    <a:lstStyle/>
                    <a:p>
                      <a:r>
                        <a:rPr lang="en-ZA" dirty="0"/>
                        <a:t>164</a:t>
                      </a:r>
                    </a:p>
                  </a:txBody>
                  <a:tcPr/>
                </a:tc>
                <a:extLst>
                  <a:ext uri="{0D108BD9-81ED-4DB2-BD59-A6C34878D82A}">
                    <a16:rowId xmlns:a16="http://schemas.microsoft.com/office/drawing/2014/main" val="1949770543"/>
                  </a:ext>
                </a:extLst>
              </a:tr>
              <a:tr h="509800">
                <a:tc gridSpan="2">
                  <a:txBody>
                    <a:bodyPr/>
                    <a:lstStyle/>
                    <a:p>
                      <a:r>
                        <a:rPr lang="en-ZA" dirty="0"/>
                        <a:t>2020 Total number of stations </a:t>
                      </a:r>
                    </a:p>
                  </a:txBody>
                  <a:tcPr/>
                </a:tc>
                <a:tc hMerge="1">
                  <a:txBody>
                    <a:bodyPr/>
                    <a:lstStyle/>
                    <a:p>
                      <a:endParaRPr lang="en-ZA" dirty="0"/>
                    </a:p>
                  </a:txBody>
                  <a:tcPr/>
                </a:tc>
                <a:tc>
                  <a:txBody>
                    <a:bodyPr/>
                    <a:lstStyle/>
                    <a:p>
                      <a:r>
                        <a:rPr lang="en-ZA" dirty="0"/>
                        <a:t>182</a:t>
                      </a:r>
                    </a:p>
                  </a:txBody>
                  <a:tcPr/>
                </a:tc>
                <a:extLst>
                  <a:ext uri="{0D108BD9-81ED-4DB2-BD59-A6C34878D82A}">
                    <a16:rowId xmlns:a16="http://schemas.microsoft.com/office/drawing/2014/main" val="3883037740"/>
                  </a:ext>
                </a:extLst>
              </a:tr>
            </a:tbl>
          </a:graphicData>
        </a:graphic>
      </p:graphicFrame>
      <p:pic>
        <p:nvPicPr>
          <p:cNvPr id="6" name="Picture 5">
            <a:extLst>
              <a:ext uri="{FF2B5EF4-FFF2-40B4-BE49-F238E27FC236}">
                <a16:creationId xmlns:a16="http://schemas.microsoft.com/office/drawing/2014/main" id="{A1E891C7-016D-468A-AB7D-884BDC5304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2580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D95EB0-864F-401D-867A-9315DEEC169C}"/>
              </a:ext>
            </a:extLst>
          </p:cNvPr>
          <p:cNvPicPr>
            <a:picLocks noChangeAspect="1"/>
          </p:cNvPicPr>
          <p:nvPr/>
        </p:nvPicPr>
        <p:blipFill rotWithShape="1">
          <a:blip r:embed="rId3"/>
          <a:srcRect t="3133" r="-2" b="-2"/>
          <a:stretch/>
        </p:blipFill>
        <p:spPr>
          <a:xfrm>
            <a:off x="20" y="10"/>
            <a:ext cx="9780568" cy="6371341"/>
          </a:xfrm>
          <a:prstGeom prst="rect">
            <a:avLst/>
          </a:prstGeom>
          <a:noFill/>
        </p:spPr>
      </p:pic>
      <p:sp>
        <p:nvSpPr>
          <p:cNvPr id="2" name="Title 1">
            <a:extLst>
              <a:ext uri="{FF2B5EF4-FFF2-40B4-BE49-F238E27FC236}">
                <a16:creationId xmlns:a16="http://schemas.microsoft.com/office/drawing/2014/main" id="{BCB7C5F6-90B8-4E9E-85E3-0C32C33ACDA2}"/>
              </a:ext>
            </a:extLst>
          </p:cNvPr>
          <p:cNvSpPr>
            <a:spLocks noGrp="1"/>
          </p:cNvSpPr>
          <p:nvPr>
            <p:ph type="ctrTitle"/>
          </p:nvPr>
        </p:nvSpPr>
        <p:spPr>
          <a:xfrm>
            <a:off x="6235700" y="2204792"/>
            <a:ext cx="5956300" cy="1944000"/>
          </a:xfrm>
        </p:spPr>
        <p:txBody>
          <a:bodyPr anchor="t">
            <a:normAutofit/>
          </a:bodyPr>
          <a:lstStyle/>
          <a:p>
            <a:r>
              <a:rPr lang="en-ZA" sz="5600" dirty="0"/>
              <a:t>EARLY CHALLENGES </a:t>
            </a:r>
          </a:p>
        </p:txBody>
      </p:sp>
      <p:sp>
        <p:nvSpPr>
          <p:cNvPr id="3" name="Text Placeholder 2">
            <a:extLst>
              <a:ext uri="{FF2B5EF4-FFF2-40B4-BE49-F238E27FC236}">
                <a16:creationId xmlns:a16="http://schemas.microsoft.com/office/drawing/2014/main" id="{AF2BBFA4-52ED-484B-85E0-FEC410CAC3FF}"/>
              </a:ext>
            </a:extLst>
          </p:cNvPr>
          <p:cNvSpPr>
            <a:spLocks noGrp="1"/>
          </p:cNvSpPr>
          <p:nvPr>
            <p:ph type="body" sz="quarter" idx="13"/>
          </p:nvPr>
        </p:nvSpPr>
        <p:spPr>
          <a:xfrm>
            <a:off x="6235700" y="4148860"/>
            <a:ext cx="5956300" cy="1100565"/>
          </a:xfrm>
        </p:spPr>
        <p:txBody>
          <a:bodyPr>
            <a:normAutofit/>
          </a:bodyPr>
          <a:lstStyle/>
          <a:p>
            <a:r>
              <a:rPr lang="en-US" altLang="en-US" b="1" dirty="0"/>
              <a:t>Frequency sharing provided a difficult solution to the lack of frequencies.</a:t>
            </a:r>
          </a:p>
          <a:p>
            <a:endParaRPr lang="en-ZA" dirty="0"/>
          </a:p>
        </p:txBody>
      </p:sp>
      <p:sp>
        <p:nvSpPr>
          <p:cNvPr id="4" name="Footer Placeholder 3">
            <a:extLst>
              <a:ext uri="{FF2B5EF4-FFF2-40B4-BE49-F238E27FC236}">
                <a16:creationId xmlns:a16="http://schemas.microsoft.com/office/drawing/2014/main" id="{3C364B13-C29C-433D-971F-B471A09C40DB}"/>
              </a:ext>
            </a:extLst>
          </p:cNvPr>
          <p:cNvSpPr>
            <a:spLocks noGrp="1"/>
          </p:cNvSpPr>
          <p:nvPr>
            <p:ph type="ftr" sz="quarter" idx="11"/>
          </p:nvPr>
        </p:nvSpPr>
        <p:spPr>
          <a:xfrm>
            <a:off x="432000" y="6439820"/>
            <a:ext cx="5664000" cy="295062"/>
          </a:xfrm>
        </p:spPr>
        <p:txBody>
          <a:bodyPr anchor="ctr">
            <a:normAutofit/>
          </a:bodyPr>
          <a:lstStyle/>
          <a:p>
            <a:pPr>
              <a:spcAft>
                <a:spcPts val="600"/>
              </a:spcAft>
            </a:pPr>
            <a:r>
              <a:rPr lang="en-US" noProof="0"/>
              <a:t>Add a footer</a:t>
            </a:r>
          </a:p>
        </p:txBody>
      </p:sp>
      <p:sp>
        <p:nvSpPr>
          <p:cNvPr id="5" name="Slide Number Placeholder 4">
            <a:extLst>
              <a:ext uri="{FF2B5EF4-FFF2-40B4-BE49-F238E27FC236}">
                <a16:creationId xmlns:a16="http://schemas.microsoft.com/office/drawing/2014/main" id="{EA98682E-70D0-4385-BC02-A3EFBE8FD5CE}"/>
              </a:ext>
            </a:extLst>
          </p:cNvPr>
          <p:cNvSpPr>
            <a:spLocks noGrp="1"/>
          </p:cNvSpPr>
          <p:nvPr>
            <p:ph type="sldNum" sz="quarter" idx="12"/>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9</a:t>
            </a:fld>
            <a:endParaRPr lang="en-US" noProof="0"/>
          </a:p>
        </p:txBody>
      </p:sp>
      <p:pic>
        <p:nvPicPr>
          <p:cNvPr id="9" name="Picture 8">
            <a:extLst>
              <a:ext uri="{FF2B5EF4-FFF2-40B4-BE49-F238E27FC236}">
                <a16:creationId xmlns:a16="http://schemas.microsoft.com/office/drawing/2014/main" id="{807FDB2D-5413-415A-939C-EE0F59444A3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91272" y="6371350"/>
            <a:ext cx="1968728" cy="486649"/>
          </a:xfrm>
          <a:prstGeom prst="rect">
            <a:avLst/>
          </a:prstGeom>
          <a:noFill/>
        </p:spPr>
      </p:pic>
    </p:spTree>
    <p:extLst>
      <p:ext uri="{BB962C8B-B14F-4D97-AF65-F5344CB8AC3E}">
        <p14:creationId xmlns:p14="http://schemas.microsoft.com/office/powerpoint/2010/main" val="2403822222"/>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90D0D0-7C1D-47FF-A2F0-9937AA567A3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E15EA0-2F38-456B-B156-038699A5D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295</TotalTime>
  <Words>1475</Words>
  <Application>Microsoft Office PowerPoint</Application>
  <PresentationFormat>Widescreen</PresentationFormat>
  <Paragraphs>206</Paragraphs>
  <Slides>20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American Typewriter</vt:lpstr>
      <vt:lpstr>Arial</vt:lpstr>
      <vt:lpstr>Calibri</vt:lpstr>
      <vt:lpstr>Candara</vt:lpstr>
      <vt:lpstr>Corbel</vt:lpstr>
      <vt:lpstr>Gill Sans</vt:lpstr>
      <vt:lpstr>Symbol</vt:lpstr>
      <vt:lpstr>Times New Roman</vt:lpstr>
      <vt:lpstr>Office Theme</vt:lpstr>
      <vt:lpstr>COMMUNITY RADIO HISTORY AND ROLE</vt:lpstr>
      <vt:lpstr>About Us</vt:lpstr>
      <vt:lpstr>EARLY STEPS</vt:lpstr>
      <vt:lpstr>NCRF ARCHIVES</vt:lpstr>
      <vt:lpstr>Early successes </vt:lpstr>
      <vt:lpstr>EARLY CHALLENGES</vt:lpstr>
      <vt:lpstr>Mentorship &amp; Training</vt:lpstr>
      <vt:lpstr>A GROWING SECTOR</vt:lpstr>
      <vt:lpstr>EARLY CHALLENGES </vt:lpstr>
      <vt:lpstr>EARLY IRRITANTS</vt:lpstr>
      <vt:lpstr>EARLY SUCCESSES</vt:lpstr>
      <vt:lpstr>EARLY NCRF INDABAS</vt:lpstr>
      <vt:lpstr>EARLY SUCCESSES</vt:lpstr>
      <vt:lpstr>EARLY SUCCESSES</vt:lpstr>
      <vt:lpstr>MORE SUPPORT</vt:lpstr>
      <vt:lpstr>SUCCESSES</vt:lpstr>
      <vt:lpstr>LEGISLATIVE FRAMEWORK</vt:lpstr>
      <vt:lpstr>TURBULANT RECENT HISTORY</vt:lpstr>
      <vt:lpstr>ONGOING CHALLENGES REMAIN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RADIO HISTORY AND ROLE</dc:title>
  <dc:creator>Thabang Pusoyabone</dc:creator>
  <cp:lastModifiedBy>Noxolo Bhangaza</cp:lastModifiedBy>
  <cp:revision>22</cp:revision>
  <dcterms:created xsi:type="dcterms:W3CDTF">2020-08-12T11:50:49Z</dcterms:created>
  <dcterms:modified xsi:type="dcterms:W3CDTF">2020-08-13T07:09:01Z</dcterms:modified>
</cp:coreProperties>
</file>